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92" r:id="rId5"/>
    <p:sldId id="320" r:id="rId6"/>
    <p:sldId id="319" r:id="rId7"/>
    <p:sldId id="314" r:id="rId8"/>
    <p:sldId id="329" r:id="rId9"/>
    <p:sldId id="318" r:id="rId10"/>
    <p:sldId id="317" r:id="rId11"/>
    <p:sldId id="309" r:id="rId12"/>
    <p:sldId id="315" r:id="rId13"/>
    <p:sldId id="321" r:id="rId14"/>
    <p:sldId id="313" r:id="rId15"/>
    <p:sldId id="322" r:id="rId16"/>
    <p:sldId id="323" r:id="rId17"/>
    <p:sldId id="324" r:id="rId18"/>
    <p:sldId id="325" r:id="rId19"/>
    <p:sldId id="326" r:id="rId20"/>
    <p:sldId id="327" r:id="rId21"/>
    <p:sldId id="328" r:id="rId22"/>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16" autoAdjust="0"/>
  </p:normalViewPr>
  <p:slideViewPr>
    <p:cSldViewPr snapToGrid="0">
      <p:cViewPr varScale="1">
        <p:scale>
          <a:sx n="89" d="100"/>
          <a:sy n="89" d="100"/>
        </p:scale>
        <p:origin x="406" y="266"/>
      </p:cViewPr>
      <p:guideLst/>
    </p:cSldViewPr>
  </p:slideViewPr>
  <p:notesTextViewPr>
    <p:cViewPr>
      <p:scale>
        <a:sx n="200" d="100"/>
        <a:sy n="200" d="100"/>
      </p:scale>
      <p:origin x="0" y="0"/>
    </p:cViewPr>
  </p:notesText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A003C3-DCC8-477B-BC75-78B13B5E6212}" type="datetime1">
              <a:rPr lang="fr-FR" smtClean="0"/>
              <a:t>19/09/2025</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76E2E5-ADAB-4137-A345-E323F081A15D}" type="slidenum">
              <a:rPr lang="fr-FR" smtClean="0"/>
              <a:t>‹N°›</a:t>
            </a:fld>
            <a:endParaRPr lang="fr-FR" dirty="0"/>
          </a:p>
        </p:txBody>
      </p:sp>
    </p:spTree>
    <p:extLst>
      <p:ext uri="{BB962C8B-B14F-4D97-AF65-F5344CB8AC3E}">
        <p14:creationId xmlns:p14="http://schemas.microsoft.com/office/powerpoint/2010/main" val="2597394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B675A-4D3F-45B9-ADB1-982BC682FDC9}" type="datetime1">
              <a:rPr lang="fr-FR" noProof="0" smtClean="0"/>
              <a:t>19/09/2025</a:t>
            </a:fld>
            <a:endParaRPr lang="fr-FR" noProof="0"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1F868-EFAF-43FB-80B0-21B4665BF9D8}" type="slidenum">
              <a:rPr lang="fr-FR" noProof="0" smtClean="0"/>
              <a:t>‹N°›</a:t>
            </a:fld>
            <a:endParaRPr lang="fr-FR" noProof="0" dirty="0"/>
          </a:p>
        </p:txBody>
      </p:sp>
    </p:spTree>
    <p:extLst>
      <p:ext uri="{BB962C8B-B14F-4D97-AF65-F5344CB8AC3E}">
        <p14:creationId xmlns:p14="http://schemas.microsoft.com/office/powerpoint/2010/main" val="3510755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91F868-EFAF-43FB-80B0-21B4665BF9D8}" type="slidenum">
              <a:rPr lang="fr-FR" smtClean="0"/>
              <a:t>1</a:t>
            </a:fld>
            <a:endParaRPr lang="fr-FR" dirty="0"/>
          </a:p>
        </p:txBody>
      </p:sp>
    </p:spTree>
    <p:extLst>
      <p:ext uri="{BB962C8B-B14F-4D97-AF65-F5344CB8AC3E}">
        <p14:creationId xmlns:p14="http://schemas.microsoft.com/office/powerpoint/2010/main" val="3402631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91F868-EFAF-43FB-80B0-21B4665BF9D8}" type="slidenum">
              <a:rPr lang="fr-FR" smtClean="0"/>
              <a:t>11</a:t>
            </a:fld>
            <a:endParaRPr lang="fr-FR" dirty="0"/>
          </a:p>
        </p:txBody>
      </p:sp>
    </p:spTree>
    <p:extLst>
      <p:ext uri="{BB962C8B-B14F-4D97-AF65-F5344CB8AC3E}">
        <p14:creationId xmlns:p14="http://schemas.microsoft.com/office/powerpoint/2010/main" val="305436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91F868-EFAF-43FB-80B0-21B4665BF9D8}" type="slidenum">
              <a:rPr lang="fr-FR" smtClean="0"/>
              <a:t>12</a:t>
            </a:fld>
            <a:endParaRPr lang="fr-FR" dirty="0"/>
          </a:p>
        </p:txBody>
      </p:sp>
    </p:spTree>
    <p:extLst>
      <p:ext uri="{BB962C8B-B14F-4D97-AF65-F5344CB8AC3E}">
        <p14:creationId xmlns:p14="http://schemas.microsoft.com/office/powerpoint/2010/main" val="1964803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E91F868-EFAF-43FB-80B0-21B4665BF9D8}" type="slidenum">
              <a:rPr lang="fr-FR" noProof="0" smtClean="0"/>
              <a:t>15</a:t>
            </a:fld>
            <a:endParaRPr lang="fr-FR" noProof="0" dirty="0"/>
          </a:p>
        </p:txBody>
      </p:sp>
    </p:spTree>
    <p:extLst>
      <p:ext uri="{BB962C8B-B14F-4D97-AF65-F5344CB8AC3E}">
        <p14:creationId xmlns:p14="http://schemas.microsoft.com/office/powerpoint/2010/main" val="178516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91F868-EFAF-43FB-80B0-21B4665BF9D8}" type="slidenum">
              <a:rPr lang="fr-FR" smtClean="0"/>
              <a:t>2</a:t>
            </a:fld>
            <a:endParaRPr lang="fr-FR" dirty="0"/>
          </a:p>
        </p:txBody>
      </p:sp>
    </p:spTree>
    <p:extLst>
      <p:ext uri="{BB962C8B-B14F-4D97-AF65-F5344CB8AC3E}">
        <p14:creationId xmlns:p14="http://schemas.microsoft.com/office/powerpoint/2010/main" val="286054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91F868-EFAF-43FB-80B0-21B4665BF9D8}" type="slidenum">
              <a:rPr lang="fr-FR" smtClean="0"/>
              <a:t>3</a:t>
            </a:fld>
            <a:endParaRPr lang="fr-FR" dirty="0"/>
          </a:p>
        </p:txBody>
      </p:sp>
    </p:spTree>
    <p:extLst>
      <p:ext uri="{BB962C8B-B14F-4D97-AF65-F5344CB8AC3E}">
        <p14:creationId xmlns:p14="http://schemas.microsoft.com/office/powerpoint/2010/main" val="299723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91F868-EFAF-43FB-80B0-21B4665BF9D8}" type="slidenum">
              <a:rPr lang="fr-FR" smtClean="0"/>
              <a:t>4</a:t>
            </a:fld>
            <a:endParaRPr lang="fr-FR" dirty="0"/>
          </a:p>
        </p:txBody>
      </p:sp>
    </p:spTree>
    <p:extLst>
      <p:ext uri="{BB962C8B-B14F-4D97-AF65-F5344CB8AC3E}">
        <p14:creationId xmlns:p14="http://schemas.microsoft.com/office/powerpoint/2010/main" val="330619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91F868-EFAF-43FB-80B0-21B4665BF9D8}" type="slidenum">
              <a:rPr lang="fr-FR" smtClean="0"/>
              <a:t>6</a:t>
            </a:fld>
            <a:endParaRPr lang="fr-FR" dirty="0"/>
          </a:p>
        </p:txBody>
      </p:sp>
    </p:spTree>
    <p:extLst>
      <p:ext uri="{BB962C8B-B14F-4D97-AF65-F5344CB8AC3E}">
        <p14:creationId xmlns:p14="http://schemas.microsoft.com/office/powerpoint/2010/main" val="414747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91F868-EFAF-43FB-80B0-21B4665BF9D8}" type="slidenum">
              <a:rPr lang="fr-FR" smtClean="0"/>
              <a:t>7</a:t>
            </a:fld>
            <a:endParaRPr lang="fr-FR" dirty="0"/>
          </a:p>
        </p:txBody>
      </p:sp>
    </p:spTree>
    <p:extLst>
      <p:ext uri="{BB962C8B-B14F-4D97-AF65-F5344CB8AC3E}">
        <p14:creationId xmlns:p14="http://schemas.microsoft.com/office/powerpoint/2010/main" val="967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91F868-EFAF-43FB-80B0-21B4665BF9D8}" type="slidenum">
              <a:rPr lang="fr-FR" smtClean="0"/>
              <a:t>8</a:t>
            </a:fld>
            <a:endParaRPr lang="fr-FR" dirty="0"/>
          </a:p>
        </p:txBody>
      </p:sp>
    </p:spTree>
    <p:extLst>
      <p:ext uri="{BB962C8B-B14F-4D97-AF65-F5344CB8AC3E}">
        <p14:creationId xmlns:p14="http://schemas.microsoft.com/office/powerpoint/2010/main" val="137797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91F868-EFAF-43FB-80B0-21B4665BF9D8}" type="slidenum">
              <a:rPr lang="fr-FR" smtClean="0"/>
              <a:t>9</a:t>
            </a:fld>
            <a:endParaRPr lang="fr-FR" dirty="0"/>
          </a:p>
        </p:txBody>
      </p:sp>
    </p:spTree>
    <p:extLst>
      <p:ext uri="{BB962C8B-B14F-4D97-AF65-F5344CB8AC3E}">
        <p14:creationId xmlns:p14="http://schemas.microsoft.com/office/powerpoint/2010/main" val="20245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91F868-EFAF-43FB-80B0-21B4665BF9D8}" type="slidenum">
              <a:rPr lang="fr-FR" smtClean="0"/>
              <a:t>10</a:t>
            </a:fld>
            <a:endParaRPr lang="fr-FR" dirty="0"/>
          </a:p>
        </p:txBody>
      </p:sp>
    </p:spTree>
    <p:extLst>
      <p:ext uri="{BB962C8B-B14F-4D97-AF65-F5344CB8AC3E}">
        <p14:creationId xmlns:p14="http://schemas.microsoft.com/office/powerpoint/2010/main" val="3802208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fr-FR"/>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fr-FR"/>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grpSp>
        <p:nvGrpSpPr>
          <p:cNvPr id="7" name="Groupe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cteur droit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20" name="Espace réservé de la date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E2E51B7A-FC01-4A8A-82C1-26AA108FF377}" type="datetime1">
              <a:rPr lang="fr-FR" noProof="0" smtClean="0"/>
              <a:t>19/09/2025</a:t>
            </a:fld>
            <a:endParaRPr lang="fr-FR" noProof="0" dirty="0"/>
          </a:p>
        </p:txBody>
      </p:sp>
      <p:sp>
        <p:nvSpPr>
          <p:cNvPr id="21" name="Espace réservé du pied de page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fr-FR" noProof="0" dirty="0"/>
          </a:p>
        </p:txBody>
      </p:sp>
      <p:sp>
        <p:nvSpPr>
          <p:cNvPr id="22" name="Espace réservé du numéro de diapositiv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fr-FR" noProof="0" smtClean="0"/>
              <a:t>‹N°›</a:t>
            </a:fld>
            <a:endParaRPr lang="fr-FR" noProof="0"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p>
            <a:pPr rtl="0"/>
            <a:fld id="{EDB7083F-AEC5-43AE-ADED-010C61F0B316}" type="datetime1">
              <a:rPr lang="fr-FR" noProof="0" smtClean="0"/>
              <a:t>19/09/2025</a:t>
            </a:fld>
            <a:endParaRPr lang="fr-FR" noProof="0"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34B7E4EF-A1BD-40F4-AB7B-04F084DD991D}" type="slidenum">
              <a:rPr lang="fr-FR" noProof="0" smtClean="0"/>
              <a:t>‹N°›</a:t>
            </a:fld>
            <a:endParaRPr lang="fr-FR" noProof="0"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fr-FR" noProof="0"/>
              <a:t>Modifiez le style du titre</a:t>
            </a:r>
            <a:endParaRPr lang="fr-FR" noProof="0" dirty="0"/>
          </a:p>
        </p:txBody>
      </p:sp>
      <p:grpSp>
        <p:nvGrpSpPr>
          <p:cNvPr id="16" name="Groupe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cteur droit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ce réservé du texte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Cliquez pour modifier les styles du texte du masque</a:t>
            </a:r>
          </a:p>
        </p:txBody>
      </p:sp>
      <p:sp>
        <p:nvSpPr>
          <p:cNvPr id="4" name="Espace réservé de la date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822A5B0F-0190-4989-87EA-06858707B78D}" type="datetime1">
              <a:rPr lang="fr-FR" noProof="0" smtClean="0"/>
              <a:t>19/09/2025</a:t>
            </a:fld>
            <a:endParaRPr lang="fr-FR" noProof="0" dirty="0"/>
          </a:p>
        </p:txBody>
      </p:sp>
      <p:sp>
        <p:nvSpPr>
          <p:cNvPr id="5" name="Espace réservé du pied de page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fr-FR" noProof="0" dirty="0"/>
          </a:p>
        </p:txBody>
      </p:sp>
      <p:sp>
        <p:nvSpPr>
          <p:cNvPr id="6" name="Espace réservé du numéro de diapositiv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fr-FR" noProof="0" smtClean="0"/>
              <a:t>‹N°›</a:t>
            </a:fld>
            <a:endParaRPr lang="fr-FR" noProof="0"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p>
            <a:pPr rtl="0"/>
            <a:fld id="{EAB6DEDC-31BD-45F7-B9FA-3448A7D391AF}" type="datetime1">
              <a:rPr lang="fr-FR" noProof="0" smtClean="0"/>
              <a:t>19/09/2025</a:t>
            </a:fld>
            <a:endParaRPr lang="fr-FR" noProof="0"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34B7E4EF-A1BD-40F4-AB7B-04F084DD991D}" type="slidenum">
              <a:rPr lang="fr-FR" noProof="0" smtClean="0"/>
              <a:t>‹N°›</a:t>
            </a:fld>
            <a:endParaRPr lang="fr-FR" noProof="0"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p>
            <a:pPr rtl="0"/>
            <a:fld id="{0CFC0D2D-D7FC-480B-B98A-5A84D076445E}" type="datetime1">
              <a:rPr lang="fr-FR" noProof="0" smtClean="0"/>
              <a:t>19/09/2025</a:t>
            </a:fld>
            <a:endParaRPr lang="fr-FR" noProof="0"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p>
            <a:pPr rtl="0"/>
            <a:fld id="{34B7E4EF-A1BD-40F4-AB7B-04F084DD991D}" type="slidenum">
              <a:rPr lang="fr-FR" noProof="0" smtClean="0"/>
              <a:t>‹N°›</a:t>
            </a:fld>
            <a:endParaRPr lang="fr-FR" noProof="0"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p>
            <a:pPr rtl="0"/>
            <a:fld id="{813FF39C-9F4D-4592-94E9-06D4CF91E91A}" type="datetime1">
              <a:rPr lang="fr-FR" noProof="0" smtClean="0"/>
              <a:t>19/09/2025</a:t>
            </a:fld>
            <a:endParaRPr lang="fr-FR" noProof="0"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34B7E4EF-A1BD-40F4-AB7B-04F084DD991D}" type="slidenum">
              <a:rPr lang="fr-FR" noProof="0" smtClean="0"/>
              <a:t>‹N°›</a:t>
            </a:fld>
            <a:endParaRPr lang="fr-FR" noProof="0"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22024263-4C8D-4687-8A50-1CE21BD25B71}" type="datetime1">
              <a:rPr lang="fr-FR" noProof="0" smtClean="0"/>
              <a:t>19/09/2025</a:t>
            </a:fld>
            <a:endParaRPr lang="fr-FR" noProof="0"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34B7E4EF-A1BD-40F4-AB7B-04F084DD991D}" type="slidenum">
              <a:rPr lang="fr-FR" noProof="0" smtClean="0"/>
              <a:t>‹N°›</a:t>
            </a:fld>
            <a:endParaRPr lang="fr-FR" noProof="0"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hasCustomPrompt="1"/>
          </p:nvPr>
        </p:nvSpPr>
        <p:spPr>
          <a:xfrm>
            <a:off x="8458200" y="2336800"/>
            <a:ext cx="3161963" cy="3606800"/>
          </a:xfrm>
        </p:spPr>
        <p:txBody>
          <a:bodyPr rtlCol="0">
            <a:normAutofit/>
          </a:bodyPr>
          <a:lstStyle>
            <a:lvl1pPr marL="0" indent="0" rtl="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dirty="0"/>
              <a:t>Modifiez les styles du texte du masque</a:t>
            </a:r>
          </a:p>
        </p:txBody>
      </p:sp>
      <p:sp>
        <p:nvSpPr>
          <p:cNvPr id="8" name="Espace réservé de la date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D4057022-F049-48D0-99C4-2E9B4B5C2F2D}" type="datetime1">
              <a:rPr lang="fr-FR" noProof="0" smtClean="0"/>
              <a:t>19/09/2025</a:t>
            </a:fld>
            <a:endParaRPr lang="fr-FR" noProof="0" dirty="0"/>
          </a:p>
        </p:txBody>
      </p:sp>
      <p:sp>
        <p:nvSpPr>
          <p:cNvPr id="9" name="Espace réservé du pied de page 8"/>
          <p:cNvSpPr>
            <a:spLocks noGrp="1"/>
          </p:cNvSpPr>
          <p:nvPr>
            <p:ph type="ftr" sz="quarter" idx="11"/>
          </p:nvPr>
        </p:nvSpPr>
        <p:spPr>
          <a:xfrm>
            <a:off x="685801" y="6035040"/>
            <a:ext cx="4584700" cy="365760"/>
          </a:xfrm>
        </p:spPr>
        <p:txBody>
          <a:bodyPr rtlCol="0"/>
          <a:lstStyle>
            <a:lvl1pPr algn="l">
              <a:defRPr/>
            </a:lvl1pPr>
          </a:lstStyle>
          <a:p>
            <a:pPr rtl="0"/>
            <a:endParaRPr lang="fr-FR" noProof="0" dirty="0"/>
          </a:p>
        </p:txBody>
      </p:sp>
      <p:sp>
        <p:nvSpPr>
          <p:cNvPr id="11" name="Espace réservé du numéro de diapositiv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fr-FR" noProof="0" smtClean="0"/>
              <a:t>‹N°›</a:t>
            </a:fld>
            <a:endParaRPr lang="fr-FR" noProof="0"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e l’imag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5" name="Espace réservé de la date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C6B3997C-00F4-40DE-9140-D9173C5BE909}" type="datetime1">
              <a:rPr lang="fr-FR" noProof="0" smtClean="0"/>
              <a:t>19/09/2025</a:t>
            </a:fld>
            <a:endParaRPr lang="fr-FR" noProof="0" dirty="0"/>
          </a:p>
        </p:txBody>
      </p:sp>
      <p:sp>
        <p:nvSpPr>
          <p:cNvPr id="6" name="Espace réservé du pied de page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fr-FR" noProof="0" dirty="0"/>
          </a:p>
        </p:txBody>
      </p:sp>
      <p:sp>
        <p:nvSpPr>
          <p:cNvPr id="7" name="Espace réservé du numéro de diapositive 6"/>
          <p:cNvSpPr>
            <a:spLocks noGrp="1"/>
          </p:cNvSpPr>
          <p:nvPr>
            <p:ph type="sldNum" sz="quarter" idx="12"/>
          </p:nvPr>
        </p:nvSpPr>
        <p:spPr>
          <a:xfrm>
            <a:off x="10396728" y="6035040"/>
            <a:ext cx="1225296" cy="365760"/>
          </a:xfrm>
        </p:spPr>
        <p:txBody>
          <a:bodyPr rtlCol="0"/>
          <a:lstStyle/>
          <a:p>
            <a:pPr rtl="0"/>
            <a:fld id="{34B7E4EF-A1BD-40F4-AB7B-04F084DD991D}" type="slidenum">
              <a:rPr lang="fr-FR" noProof="0" smtClean="0"/>
              <a:t>‹N°›</a:t>
            </a:fld>
            <a:endParaRPr lang="fr-FR" noProof="0"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fr-FR" noProof="0"/>
              <a:t>Modifiez le style du titre</a:t>
            </a:r>
            <a:endParaRPr lang="fr-FR" noProof="0" dirty="0"/>
          </a:p>
        </p:txBody>
      </p:sp>
      <p:sp>
        <p:nvSpPr>
          <p:cNvPr id="4" name="Espace réservé du texte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fr-FR"/>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fr-FR"/>
          </a:p>
        </p:txBody>
      </p:sp>
      <p:sp>
        <p:nvSpPr>
          <p:cNvPr id="2" name="Espace réservé du titre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F571DA85-EB37-4F72-A98B-4C8BC72BEF13}" type="datetime1">
              <a:rPr lang="fr-FR" noProof="0" smtClean="0"/>
              <a:t>19/09/2025</a:t>
            </a:fld>
            <a:endParaRPr lang="fr-FR" noProof="0" dirty="0"/>
          </a:p>
        </p:txBody>
      </p:sp>
      <p:sp>
        <p:nvSpPr>
          <p:cNvPr id="5" name="Espace réservé du pied de page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fr-FR" noProof="0" smtClean="0"/>
              <a:t>‹N°›</a:t>
            </a:fld>
            <a:endParaRPr lang="fr-FR" noProof="0"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5.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4"/>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fr-FR" dirty="0"/>
          </a:p>
        </p:txBody>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fr-FR" dirty="0"/>
          </a:p>
        </p:txBody>
      </p:sp>
      <p:sp>
        <p:nvSpPr>
          <p:cNvPr id="2" name="Titr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rtlCol="0">
            <a:normAutofit/>
          </a:bodyPr>
          <a:lstStyle/>
          <a:p>
            <a:r>
              <a:rPr lang="fr-FR" sz="4400" dirty="0">
                <a:solidFill>
                  <a:schemeClr val="tx1"/>
                </a:solidFill>
              </a:rPr>
              <a:t>In memoriam</a:t>
            </a:r>
          </a:p>
        </p:txBody>
      </p:sp>
      <p:sp>
        <p:nvSpPr>
          <p:cNvPr id="3" name="Sous-titre 2">
            <a:extLst>
              <a:ext uri="{FF2B5EF4-FFF2-40B4-BE49-F238E27FC236}">
                <a16:creationId xmlns:a16="http://schemas.microsoft.com/office/drawing/2014/main" id="{5C5BFB45-FC34-495C-9C68-F9641246C2EE}"/>
              </a:ext>
            </a:extLst>
          </p:cNvPr>
          <p:cNvSpPr>
            <a:spLocks noGrp="1"/>
          </p:cNvSpPr>
          <p:nvPr>
            <p:ph type="subTitle" idx="1"/>
          </p:nvPr>
        </p:nvSpPr>
        <p:spPr>
          <a:xfrm>
            <a:off x="1276055" y="3990546"/>
            <a:ext cx="4775075" cy="559656"/>
          </a:xfrm>
        </p:spPr>
        <p:txBody>
          <a:bodyPr rtlCol="0">
            <a:normAutofit/>
          </a:bodyPr>
          <a:lstStyle/>
          <a:p>
            <a:pPr rtl="0"/>
            <a:r>
              <a:rPr lang="fr-FR" dirty="0">
                <a:solidFill>
                  <a:schemeClr val="tx1"/>
                </a:solidFill>
              </a:rPr>
              <a:t>ROTARY CLUB THONON LEMAN</a:t>
            </a: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descr="LOUIS MERMET&#10;">
            <a:extLst>
              <a:ext uri="{FF2B5EF4-FFF2-40B4-BE49-F238E27FC236}">
                <a16:creationId xmlns:a16="http://schemas.microsoft.com/office/drawing/2014/main" id="{C1EF4483-72A8-374E-DCB3-E001F8CAC1B1}"/>
              </a:ext>
            </a:extLst>
          </p:cNvPr>
          <p:cNvSpPr txBox="1"/>
          <p:nvPr/>
        </p:nvSpPr>
        <p:spPr>
          <a:xfrm>
            <a:off x="2737411" y="5497976"/>
            <a:ext cx="2967134" cy="923330"/>
          </a:xfrm>
          <a:prstGeom prst="rect">
            <a:avLst/>
          </a:prstGeom>
          <a:noFill/>
        </p:spPr>
        <p:txBody>
          <a:bodyPr wrap="square" rtlCol="0">
            <a:spAutoFit/>
          </a:bodyPr>
          <a:lstStyle/>
          <a:p>
            <a:pPr algn="ctr"/>
            <a:r>
              <a:rPr lang="fr-FR" dirty="0"/>
              <a:t>Philippe MINIER</a:t>
            </a:r>
          </a:p>
          <a:p>
            <a:pPr algn="ctr"/>
            <a:r>
              <a:rPr lang="fr-FR" dirty="0"/>
              <a:t>2015</a:t>
            </a:r>
            <a:br>
              <a:rPr lang="fr-FR" dirty="0"/>
            </a:br>
            <a:endParaRPr lang="fr-FR" dirty="0"/>
          </a:p>
        </p:txBody>
      </p:sp>
      <p:sp>
        <p:nvSpPr>
          <p:cNvPr id="4" name="ZoneTexte 3" descr="LOUIS MERMET&#10;">
            <a:extLst>
              <a:ext uri="{FF2B5EF4-FFF2-40B4-BE49-F238E27FC236}">
                <a16:creationId xmlns:a16="http://schemas.microsoft.com/office/drawing/2014/main" id="{D4C60BD3-855B-0045-926A-27A3F0CAC74C}"/>
              </a:ext>
            </a:extLst>
          </p:cNvPr>
          <p:cNvSpPr txBox="1"/>
          <p:nvPr/>
        </p:nvSpPr>
        <p:spPr>
          <a:xfrm>
            <a:off x="6597442" y="5537236"/>
            <a:ext cx="2967134" cy="923330"/>
          </a:xfrm>
          <a:prstGeom prst="rect">
            <a:avLst/>
          </a:prstGeom>
          <a:noFill/>
        </p:spPr>
        <p:txBody>
          <a:bodyPr wrap="square" rtlCol="0">
            <a:spAutoFit/>
          </a:bodyPr>
          <a:lstStyle/>
          <a:p>
            <a:pPr algn="ctr"/>
            <a:r>
              <a:rPr lang="fr-FR" dirty="0"/>
              <a:t>Alberto VALACCA</a:t>
            </a:r>
          </a:p>
          <a:p>
            <a:pPr algn="ctr"/>
            <a:r>
              <a:rPr lang="fr-FR" dirty="0"/>
              <a:t>2015</a:t>
            </a:r>
            <a:br>
              <a:rPr lang="fr-FR" dirty="0"/>
            </a:br>
            <a:endParaRPr lang="fr-FR" dirty="0"/>
          </a:p>
        </p:txBody>
      </p:sp>
      <p:pic>
        <p:nvPicPr>
          <p:cNvPr id="5" name="Image 4" descr="Une image contenant personne, homme, ciel, complet&#10;&#10;Description générée automatiquement">
            <a:extLst>
              <a:ext uri="{FF2B5EF4-FFF2-40B4-BE49-F238E27FC236}">
                <a16:creationId xmlns:a16="http://schemas.microsoft.com/office/drawing/2014/main" id="{E79ECE4F-8889-DFDD-AD53-787DD3CCC697}"/>
              </a:ext>
            </a:extLst>
          </p:cNvPr>
          <p:cNvPicPr>
            <a:picLocks noChangeAspect="1"/>
          </p:cNvPicPr>
          <p:nvPr/>
        </p:nvPicPr>
        <p:blipFill>
          <a:blip r:embed="rId4"/>
          <a:stretch>
            <a:fillRect/>
          </a:stretch>
        </p:blipFill>
        <p:spPr>
          <a:xfrm>
            <a:off x="2610929" y="880158"/>
            <a:ext cx="3220105" cy="4186137"/>
          </a:xfrm>
          <a:prstGeom prst="rect">
            <a:avLst/>
          </a:prstGeom>
        </p:spPr>
      </p:pic>
      <p:pic>
        <p:nvPicPr>
          <p:cNvPr id="7" name="Image 6" descr="Une image contenant personne, homme, intérieur, complet&#10;&#10;Description générée automatiquement">
            <a:extLst>
              <a:ext uri="{FF2B5EF4-FFF2-40B4-BE49-F238E27FC236}">
                <a16:creationId xmlns:a16="http://schemas.microsoft.com/office/drawing/2014/main" id="{FF62DCE0-B4C1-6EBB-0C5A-B80C966D4DEE}"/>
              </a:ext>
            </a:extLst>
          </p:cNvPr>
          <p:cNvPicPr>
            <a:picLocks noChangeAspect="1"/>
          </p:cNvPicPr>
          <p:nvPr/>
        </p:nvPicPr>
        <p:blipFill>
          <a:blip r:embed="rId5"/>
          <a:stretch>
            <a:fillRect/>
          </a:stretch>
        </p:blipFill>
        <p:spPr>
          <a:xfrm>
            <a:off x="6486057" y="919418"/>
            <a:ext cx="3189905" cy="4146877"/>
          </a:xfrm>
          <a:prstGeom prst="rect">
            <a:avLst/>
          </a:prstGeom>
        </p:spPr>
      </p:pic>
    </p:spTree>
    <p:extLst>
      <p:ext uri="{BB962C8B-B14F-4D97-AF65-F5344CB8AC3E}">
        <p14:creationId xmlns:p14="http://schemas.microsoft.com/office/powerpoint/2010/main" val="384363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ZoneTexte 15" descr="LOUIS MERMET&#10;">
            <a:extLst>
              <a:ext uri="{FF2B5EF4-FFF2-40B4-BE49-F238E27FC236}">
                <a16:creationId xmlns:a16="http://schemas.microsoft.com/office/drawing/2014/main" id="{99110232-157C-191B-11A4-1C150B1075E5}"/>
              </a:ext>
            </a:extLst>
          </p:cNvPr>
          <p:cNvSpPr txBox="1"/>
          <p:nvPr/>
        </p:nvSpPr>
        <p:spPr>
          <a:xfrm>
            <a:off x="1029363" y="5786002"/>
            <a:ext cx="2967134" cy="1200329"/>
          </a:xfrm>
          <a:prstGeom prst="rect">
            <a:avLst/>
          </a:prstGeom>
          <a:noFill/>
        </p:spPr>
        <p:txBody>
          <a:bodyPr wrap="square" rtlCol="0">
            <a:spAutoFit/>
          </a:bodyPr>
          <a:lstStyle/>
          <a:p>
            <a:pPr algn="ctr"/>
            <a:r>
              <a:rPr lang="fr-FR" dirty="0"/>
              <a:t>Jean Marie GUYON</a:t>
            </a:r>
          </a:p>
          <a:p>
            <a:pPr algn="ctr"/>
            <a:r>
              <a:rPr lang="fr-FR" dirty="0"/>
              <a:t>7 mars 2017</a:t>
            </a:r>
          </a:p>
          <a:p>
            <a:pPr algn="ctr"/>
            <a:br>
              <a:rPr lang="fr-FR" dirty="0"/>
            </a:br>
            <a:endParaRPr lang="fr-FR" dirty="0"/>
          </a:p>
        </p:txBody>
      </p:sp>
      <p:pic>
        <p:nvPicPr>
          <p:cNvPr id="3" name="Image 2" descr="Une image contenant personne, habillé&#10;&#10;Description générée automatiquement">
            <a:extLst>
              <a:ext uri="{FF2B5EF4-FFF2-40B4-BE49-F238E27FC236}">
                <a16:creationId xmlns:a16="http://schemas.microsoft.com/office/drawing/2014/main" id="{19162D4D-3B55-5BC5-2360-10A466381CC4}"/>
              </a:ext>
            </a:extLst>
          </p:cNvPr>
          <p:cNvPicPr>
            <a:picLocks noChangeAspect="1"/>
          </p:cNvPicPr>
          <p:nvPr/>
        </p:nvPicPr>
        <p:blipFill>
          <a:blip r:embed="rId4"/>
          <a:stretch>
            <a:fillRect/>
          </a:stretch>
        </p:blipFill>
        <p:spPr>
          <a:xfrm>
            <a:off x="1991874" y="574219"/>
            <a:ext cx="1578350" cy="2104467"/>
          </a:xfrm>
          <a:prstGeom prst="rect">
            <a:avLst/>
          </a:prstGeom>
        </p:spPr>
      </p:pic>
      <p:pic>
        <p:nvPicPr>
          <p:cNvPr id="4" name="Image 3" descr="Une image contenant texte, bâtiment, vieux, extérieur&#10;&#10;Description générée automatiquement">
            <a:extLst>
              <a:ext uri="{FF2B5EF4-FFF2-40B4-BE49-F238E27FC236}">
                <a16:creationId xmlns:a16="http://schemas.microsoft.com/office/drawing/2014/main" id="{895622B5-C83D-556F-56A0-29B0A99A54E7}"/>
              </a:ext>
            </a:extLst>
          </p:cNvPr>
          <p:cNvPicPr>
            <a:picLocks noChangeAspect="1"/>
          </p:cNvPicPr>
          <p:nvPr/>
        </p:nvPicPr>
        <p:blipFill>
          <a:blip r:embed="rId5"/>
          <a:stretch>
            <a:fillRect/>
          </a:stretch>
        </p:blipFill>
        <p:spPr>
          <a:xfrm>
            <a:off x="562949" y="2801006"/>
            <a:ext cx="4436200" cy="2862676"/>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A3EE9BA8-BBB5-4E62-220F-51928C29709D}"/>
              </a:ext>
            </a:extLst>
          </p:cNvPr>
          <p:cNvPicPr>
            <a:picLocks noChangeAspect="1"/>
          </p:cNvPicPr>
          <p:nvPr/>
        </p:nvPicPr>
        <p:blipFill>
          <a:blip r:embed="rId6"/>
          <a:stretch>
            <a:fillRect/>
          </a:stretch>
        </p:blipFill>
        <p:spPr>
          <a:xfrm>
            <a:off x="5282678" y="545937"/>
            <a:ext cx="6346373" cy="5677581"/>
          </a:xfrm>
          <a:prstGeom prst="rect">
            <a:avLst/>
          </a:prstGeom>
        </p:spPr>
      </p:pic>
    </p:spTree>
    <p:extLst>
      <p:ext uri="{BB962C8B-B14F-4D97-AF65-F5344CB8AC3E}">
        <p14:creationId xmlns:p14="http://schemas.microsoft.com/office/powerpoint/2010/main" val="79826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ZoneTexte 15" descr="LOUIS MERMET&#10;">
            <a:extLst>
              <a:ext uri="{FF2B5EF4-FFF2-40B4-BE49-F238E27FC236}">
                <a16:creationId xmlns:a16="http://schemas.microsoft.com/office/drawing/2014/main" id="{99110232-157C-191B-11A4-1C150B1075E5}"/>
              </a:ext>
            </a:extLst>
          </p:cNvPr>
          <p:cNvSpPr txBox="1"/>
          <p:nvPr/>
        </p:nvSpPr>
        <p:spPr>
          <a:xfrm>
            <a:off x="229301" y="5155217"/>
            <a:ext cx="3449051" cy="923330"/>
          </a:xfrm>
          <a:prstGeom prst="rect">
            <a:avLst/>
          </a:prstGeom>
          <a:noFill/>
        </p:spPr>
        <p:txBody>
          <a:bodyPr wrap="square" rtlCol="0">
            <a:spAutoFit/>
          </a:bodyPr>
          <a:lstStyle/>
          <a:p>
            <a:pPr algn="ctr"/>
            <a:r>
              <a:rPr lang="fr-FR" dirty="0"/>
              <a:t>Pascal ROSE</a:t>
            </a:r>
          </a:p>
          <a:p>
            <a:pPr algn="ctr"/>
            <a:r>
              <a:rPr lang="fr-FR" dirty="0"/>
              <a:t>28 décembre 2021</a:t>
            </a:r>
            <a:br>
              <a:rPr lang="fr-FR" dirty="0"/>
            </a:br>
            <a:endParaRPr lang="fr-FR" dirty="0"/>
          </a:p>
        </p:txBody>
      </p:sp>
      <p:pic>
        <p:nvPicPr>
          <p:cNvPr id="3" name="Image 2">
            <a:extLst>
              <a:ext uri="{FF2B5EF4-FFF2-40B4-BE49-F238E27FC236}">
                <a16:creationId xmlns:a16="http://schemas.microsoft.com/office/drawing/2014/main" id="{ADDD4A77-88FA-AFA1-951F-DAC9687EBF33}"/>
              </a:ext>
            </a:extLst>
          </p:cNvPr>
          <p:cNvPicPr>
            <a:picLocks noChangeAspect="1"/>
          </p:cNvPicPr>
          <p:nvPr/>
        </p:nvPicPr>
        <p:blipFill>
          <a:blip r:embed="rId4"/>
          <a:stretch>
            <a:fillRect/>
          </a:stretch>
        </p:blipFill>
        <p:spPr>
          <a:xfrm>
            <a:off x="808009" y="770832"/>
            <a:ext cx="2492324" cy="4258141"/>
          </a:xfrm>
          <a:prstGeom prst="rect">
            <a:avLst/>
          </a:prstGeom>
        </p:spPr>
      </p:pic>
      <p:sp>
        <p:nvSpPr>
          <p:cNvPr id="5" name="ZoneTexte 4">
            <a:extLst>
              <a:ext uri="{FF2B5EF4-FFF2-40B4-BE49-F238E27FC236}">
                <a16:creationId xmlns:a16="http://schemas.microsoft.com/office/drawing/2014/main" id="{43A28F2E-B455-91CA-6174-0F63999A0FC0}"/>
              </a:ext>
            </a:extLst>
          </p:cNvPr>
          <p:cNvSpPr txBox="1"/>
          <p:nvPr/>
        </p:nvSpPr>
        <p:spPr>
          <a:xfrm>
            <a:off x="3416060" y="572661"/>
            <a:ext cx="8445261" cy="5678478"/>
          </a:xfrm>
          <a:prstGeom prst="rect">
            <a:avLst/>
          </a:prstGeom>
          <a:noFill/>
        </p:spPr>
        <p:txBody>
          <a:bodyPr wrap="square" rtlCol="0">
            <a:spAutoFit/>
          </a:bodyPr>
          <a:lstStyle/>
          <a:p>
            <a:r>
              <a:rPr lang="fr-FR" sz="1100" dirty="0"/>
              <a:t>Chère Brigitte, chers amis,</a:t>
            </a:r>
            <a:br>
              <a:rPr lang="fr-FR" sz="1100" dirty="0"/>
            </a:br>
            <a:endParaRPr lang="fr-FR" sz="1100" dirty="0"/>
          </a:p>
          <a:p>
            <a:r>
              <a:rPr lang="fr-FR" sz="1100" dirty="0"/>
              <a:t>J’ai aujourd’hui la triste tâche d’accompagner de quelques mots le dernier voyage de notre ami rotarien Pascal Rose.</a:t>
            </a:r>
          </a:p>
          <a:p>
            <a:endParaRPr lang="fr-FR" sz="1100" dirty="0"/>
          </a:p>
          <a:p>
            <a:r>
              <a:rPr lang="fr-FR" sz="1100" dirty="0"/>
              <a:t>Solide comme un chêne, il a lutté de toutes ses forces contre la maladie, vent mauvais qui a fini par le déraciner. Qui pouvait penser qu’il nous quitterait si vite.</a:t>
            </a:r>
            <a:br>
              <a:rPr lang="fr-FR" sz="1100" dirty="0"/>
            </a:br>
            <a:endParaRPr lang="fr-FR" sz="1100" dirty="0"/>
          </a:p>
          <a:p>
            <a:r>
              <a:rPr lang="fr-FR" sz="1100" dirty="0"/>
              <a:t>Personnage attachant, toujours souriant. Dès son entrée dans notre club en 2008, nous avons perçu en lui ses qualités, dévouement, loyauté, amour de ses proches.</a:t>
            </a:r>
          </a:p>
          <a:p>
            <a:r>
              <a:rPr lang="fr-FR" sz="1100" dirty="0"/>
              <a:t>Il a su mettre en application notre devise ’’Servir d’abord’’, ce qui l’a conduit tout naturellement à accepter la présidence de Thonon Léman. Une année d’actions et de convivialité propre à hisser notre club dans l’élite du District Rhône Alpes.</a:t>
            </a:r>
          </a:p>
          <a:p>
            <a:r>
              <a:rPr lang="fr-FR" sz="1100" dirty="0"/>
              <a:t>Sa discrétion n’a en rien freiné l’engagement qu’il a manifesté dans chacune de ses actions.</a:t>
            </a:r>
            <a:br>
              <a:rPr lang="fr-FR" sz="1100" dirty="0"/>
            </a:br>
            <a:endParaRPr lang="fr-FR" sz="1100" dirty="0"/>
          </a:p>
          <a:p>
            <a:r>
              <a:rPr lang="fr-FR" sz="1100" dirty="0"/>
              <a:t>Par ses conférences liées à ses connaissances scientifiques, nous avons appris sur les médicaments oubliés, les poisons.</a:t>
            </a:r>
          </a:p>
          <a:p>
            <a:r>
              <a:rPr lang="fr-FR" sz="1100" dirty="0"/>
              <a:t>Nous avons encore en mémoire son voyage en Inde, accompagné de Brigitte, pour vacciner les enfants contre cette terrible maladie qu’est la poliomyélite.</a:t>
            </a:r>
            <a:br>
              <a:rPr lang="fr-FR" sz="1100" dirty="0"/>
            </a:br>
            <a:endParaRPr lang="fr-FR" sz="1100" dirty="0"/>
          </a:p>
          <a:p>
            <a:r>
              <a:rPr lang="fr-FR" sz="1100" dirty="0"/>
              <a:t>Soumis à une éthique sans faille, à un total service pour notre Fondation, le Rotary international l’a élevé à la plus haute distinction, la médaille Paul Harris, du nom de notre fondateur.</a:t>
            </a:r>
            <a:br>
              <a:rPr lang="fr-FR" sz="1100" dirty="0"/>
            </a:br>
            <a:endParaRPr lang="fr-FR" sz="1100" dirty="0"/>
          </a:p>
          <a:p>
            <a:r>
              <a:rPr lang="fr-FR" sz="1100" dirty="0"/>
              <a:t>Le dévouement spontané dont il a toujours fait preuve ne s’est pas limité au seul Rotary. Il a aussi marqué de son passage le Foyer du Léman sis à Aubonne près de Douvaine ou il siège au Conseil d’Administration. Puis élu Vice-Président, il assume deux tâches importantes :</a:t>
            </a:r>
          </a:p>
          <a:p>
            <a:r>
              <a:rPr lang="fr-FR" sz="1100" dirty="0"/>
              <a:t>- Le centre d’hébergement et de réinsertion sociale</a:t>
            </a:r>
          </a:p>
          <a:p>
            <a:r>
              <a:rPr lang="fr-FR" sz="1100" dirty="0"/>
              <a:t>- L’unité d’accueil de la mère et de l’enfant, devenant alors notre interlocuteur privilégié avec le service départemental d’action sociale.</a:t>
            </a:r>
            <a:br>
              <a:rPr lang="fr-FR" sz="1100" dirty="0"/>
            </a:br>
            <a:endParaRPr lang="fr-FR" sz="1100" dirty="0"/>
          </a:p>
          <a:p>
            <a:r>
              <a:rPr lang="fr-FR" sz="1100" dirty="0"/>
              <a:t>Le Foyer du Léman et son Président, René Bourqui, perdent un ami précieux.</a:t>
            </a:r>
          </a:p>
          <a:p>
            <a:r>
              <a:rPr lang="fr-FR" sz="1100" dirty="0"/>
              <a:t>Son épouse, ses enfants, ses petits-enfants, sa famille, le Rotary Club Thonon Léman, le Foyer du léman cultiveront son souvenir et continueront à le citer en exemple.</a:t>
            </a:r>
          </a:p>
          <a:p>
            <a:r>
              <a:rPr lang="fr-FR" sz="1100" dirty="0"/>
              <a:t>								</a:t>
            </a:r>
            <a:br>
              <a:rPr lang="fr-FR" sz="1100" dirty="0"/>
            </a:br>
            <a:r>
              <a:rPr lang="fr-FR" sz="1100" dirty="0"/>
              <a:t>								Jean GAïDA</a:t>
            </a:r>
          </a:p>
        </p:txBody>
      </p:sp>
    </p:spTree>
    <p:extLst>
      <p:ext uri="{BB962C8B-B14F-4D97-AF65-F5344CB8AC3E}">
        <p14:creationId xmlns:p14="http://schemas.microsoft.com/office/powerpoint/2010/main" val="64559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Visage humain, habits, sourire&#10;&#10;Description générée automatiquement">
            <a:extLst>
              <a:ext uri="{FF2B5EF4-FFF2-40B4-BE49-F238E27FC236}">
                <a16:creationId xmlns:a16="http://schemas.microsoft.com/office/drawing/2014/main" id="{915588A6-305D-BACE-E729-FFEA0EFD75A5}"/>
              </a:ext>
            </a:extLst>
          </p:cNvPr>
          <p:cNvPicPr>
            <a:picLocks noChangeAspect="1"/>
          </p:cNvPicPr>
          <p:nvPr/>
        </p:nvPicPr>
        <p:blipFill>
          <a:blip r:embed="rId2"/>
          <a:stretch>
            <a:fillRect/>
          </a:stretch>
        </p:blipFill>
        <p:spPr>
          <a:xfrm>
            <a:off x="381840" y="355226"/>
            <a:ext cx="2961995" cy="3949327"/>
          </a:xfrm>
          <a:prstGeom prst="rect">
            <a:avLst/>
          </a:prstGeom>
        </p:spPr>
      </p:pic>
      <p:sp>
        <p:nvSpPr>
          <p:cNvPr id="7" name="ZoneTexte 6">
            <a:extLst>
              <a:ext uri="{FF2B5EF4-FFF2-40B4-BE49-F238E27FC236}">
                <a16:creationId xmlns:a16="http://schemas.microsoft.com/office/drawing/2014/main" id="{128CCE07-0288-0874-0F91-45F39F7FA61F}"/>
              </a:ext>
            </a:extLst>
          </p:cNvPr>
          <p:cNvSpPr txBox="1"/>
          <p:nvPr/>
        </p:nvSpPr>
        <p:spPr>
          <a:xfrm>
            <a:off x="3505200" y="649941"/>
            <a:ext cx="8193741" cy="3416320"/>
          </a:xfrm>
          <a:prstGeom prst="rect">
            <a:avLst/>
          </a:prstGeom>
          <a:noFill/>
        </p:spPr>
        <p:txBody>
          <a:bodyPr wrap="square" rtlCol="0">
            <a:spAutoFit/>
          </a:bodyPr>
          <a:lstStyle/>
          <a:p>
            <a:pPr algn="l"/>
            <a:r>
              <a:rPr lang="fr-FR" b="0" i="0" dirty="0">
                <a:solidFill>
                  <a:srgbClr val="111111"/>
                </a:solidFill>
                <a:effectLst/>
                <a:latin typeface="-apple-system"/>
              </a:rPr>
              <a:t>C’est avec une grande tristesse que nous avons accompagné Edith MUGNIER à sa dernière demeure.</a:t>
            </a:r>
          </a:p>
          <a:p>
            <a:pPr algn="l"/>
            <a:endParaRPr lang="fr-FR" b="0" i="0" dirty="0">
              <a:solidFill>
                <a:srgbClr val="111111"/>
              </a:solidFill>
              <a:effectLst/>
              <a:latin typeface="-apple-system"/>
            </a:endParaRPr>
          </a:p>
          <a:p>
            <a:pPr algn="l"/>
            <a:r>
              <a:rPr lang="fr-FR" b="0" i="0" dirty="0">
                <a:solidFill>
                  <a:srgbClr val="111111"/>
                </a:solidFill>
                <a:effectLst/>
                <a:latin typeface="-apple-system"/>
              </a:rPr>
              <a:t>Edith était une personne très appréciée au sein du Rotary Club Thonon Léman. Son sourire, son enthousiasme et sa joie de vivre ont marqué tous ceux qui l’ont connue.</a:t>
            </a:r>
          </a:p>
          <a:p>
            <a:r>
              <a:rPr lang="fr-FR" dirty="0">
                <a:solidFill>
                  <a:srgbClr val="111111"/>
                </a:solidFill>
                <a:latin typeface="-apple-system"/>
              </a:rPr>
              <a:t>Sa générosité l’avait conduite jusqu’en Inde pour vacciner des enfants contre la poliomyélite.</a:t>
            </a:r>
            <a:endParaRPr lang="fr-FR" b="0" i="0" dirty="0">
              <a:solidFill>
                <a:srgbClr val="111111"/>
              </a:solidFill>
              <a:effectLst/>
              <a:latin typeface="-apple-system"/>
            </a:endParaRPr>
          </a:p>
          <a:p>
            <a:pPr algn="l"/>
            <a:endParaRPr lang="fr-FR" dirty="0">
              <a:solidFill>
                <a:srgbClr val="111111"/>
              </a:solidFill>
              <a:latin typeface="-apple-system"/>
            </a:endParaRPr>
          </a:p>
          <a:p>
            <a:pPr algn="l"/>
            <a:r>
              <a:rPr lang="fr-FR" b="0" i="0" dirty="0">
                <a:solidFill>
                  <a:srgbClr val="111111"/>
                </a:solidFill>
                <a:effectLst/>
                <a:latin typeface="-apple-system"/>
              </a:rPr>
              <a:t> Nous garderons en mémoire les moments passés ensemble et nous continuerons à évoquer son souvenir.</a:t>
            </a:r>
          </a:p>
          <a:p>
            <a:pPr algn="l"/>
            <a:endParaRPr lang="fr-FR" dirty="0">
              <a:solidFill>
                <a:srgbClr val="111111"/>
              </a:solidFill>
              <a:latin typeface="-apple-system"/>
            </a:endParaRPr>
          </a:p>
          <a:p>
            <a:pPr algn="l"/>
            <a:r>
              <a:rPr lang="fr-FR" b="0" i="0" dirty="0">
                <a:solidFill>
                  <a:srgbClr val="111111"/>
                </a:solidFill>
                <a:effectLst/>
                <a:latin typeface="-apple-system"/>
              </a:rPr>
              <a:t>JG</a:t>
            </a:r>
          </a:p>
        </p:txBody>
      </p:sp>
      <p:sp>
        <p:nvSpPr>
          <p:cNvPr id="8" name="ZoneTexte 7">
            <a:extLst>
              <a:ext uri="{FF2B5EF4-FFF2-40B4-BE49-F238E27FC236}">
                <a16:creationId xmlns:a16="http://schemas.microsoft.com/office/drawing/2014/main" id="{D56D3C0B-2ADE-5F78-499E-9006E3CD57BE}"/>
              </a:ext>
            </a:extLst>
          </p:cNvPr>
          <p:cNvSpPr txBox="1"/>
          <p:nvPr/>
        </p:nvSpPr>
        <p:spPr>
          <a:xfrm>
            <a:off x="524435" y="4554071"/>
            <a:ext cx="2747683" cy="646331"/>
          </a:xfrm>
          <a:prstGeom prst="rect">
            <a:avLst/>
          </a:prstGeom>
          <a:noFill/>
        </p:spPr>
        <p:txBody>
          <a:bodyPr wrap="square" rtlCol="0">
            <a:spAutoFit/>
          </a:bodyPr>
          <a:lstStyle/>
          <a:p>
            <a:pPr algn="ctr"/>
            <a:r>
              <a:rPr lang="fr-FR" dirty="0"/>
              <a:t>Edith MUGNIER</a:t>
            </a:r>
          </a:p>
          <a:p>
            <a:pPr algn="ctr"/>
            <a:r>
              <a:rPr lang="fr-FR" dirty="0"/>
              <a:t>16 octobre 2023</a:t>
            </a:r>
          </a:p>
        </p:txBody>
      </p:sp>
    </p:spTree>
    <p:extLst>
      <p:ext uri="{BB962C8B-B14F-4D97-AF65-F5344CB8AC3E}">
        <p14:creationId xmlns:p14="http://schemas.microsoft.com/office/powerpoint/2010/main" val="3348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56D3C0B-2ADE-5F78-499E-9006E3CD57BE}"/>
              </a:ext>
            </a:extLst>
          </p:cNvPr>
          <p:cNvSpPr txBox="1"/>
          <p:nvPr/>
        </p:nvSpPr>
        <p:spPr>
          <a:xfrm>
            <a:off x="8610125" y="5043608"/>
            <a:ext cx="2747683" cy="646331"/>
          </a:xfrm>
          <a:prstGeom prst="rect">
            <a:avLst/>
          </a:prstGeom>
          <a:noFill/>
        </p:spPr>
        <p:txBody>
          <a:bodyPr wrap="square" rtlCol="0">
            <a:spAutoFit/>
          </a:bodyPr>
          <a:lstStyle/>
          <a:p>
            <a:pPr algn="ctr"/>
            <a:r>
              <a:rPr lang="fr-FR" dirty="0"/>
              <a:t>Jean Marc SENGLET</a:t>
            </a:r>
          </a:p>
          <a:p>
            <a:pPr algn="ctr"/>
            <a:r>
              <a:rPr lang="fr-FR" dirty="0"/>
              <a:t>23 décembre 2023</a:t>
            </a:r>
          </a:p>
        </p:txBody>
      </p:sp>
      <p:pic>
        <p:nvPicPr>
          <p:cNvPr id="3" name="Image 2">
            <a:extLst>
              <a:ext uri="{FF2B5EF4-FFF2-40B4-BE49-F238E27FC236}">
                <a16:creationId xmlns:a16="http://schemas.microsoft.com/office/drawing/2014/main" id="{974A17A5-FB06-CCB0-37F8-991EFAEDC363}"/>
              </a:ext>
            </a:extLst>
          </p:cNvPr>
          <p:cNvPicPr>
            <a:picLocks noChangeAspect="1"/>
          </p:cNvPicPr>
          <p:nvPr/>
        </p:nvPicPr>
        <p:blipFill>
          <a:blip r:embed="rId2"/>
          <a:stretch>
            <a:fillRect/>
          </a:stretch>
        </p:blipFill>
        <p:spPr>
          <a:xfrm>
            <a:off x="8416217" y="533400"/>
            <a:ext cx="3119576" cy="4446814"/>
          </a:xfrm>
          <a:prstGeom prst="rect">
            <a:avLst/>
          </a:prstGeom>
        </p:spPr>
      </p:pic>
      <p:sp>
        <p:nvSpPr>
          <p:cNvPr id="9" name="ZoneTexte 8">
            <a:extLst>
              <a:ext uri="{FF2B5EF4-FFF2-40B4-BE49-F238E27FC236}">
                <a16:creationId xmlns:a16="http://schemas.microsoft.com/office/drawing/2014/main" id="{9E83A8C5-D12C-BAFB-8E4A-B9131AF56D21}"/>
              </a:ext>
            </a:extLst>
          </p:cNvPr>
          <p:cNvSpPr txBox="1"/>
          <p:nvPr/>
        </p:nvSpPr>
        <p:spPr>
          <a:xfrm>
            <a:off x="524436" y="479611"/>
            <a:ext cx="7400364" cy="5632311"/>
          </a:xfrm>
          <a:prstGeom prst="rect">
            <a:avLst/>
          </a:prstGeom>
          <a:noFill/>
        </p:spPr>
        <p:txBody>
          <a:bodyPr wrap="square" rtlCol="0">
            <a:spAutoFit/>
          </a:bodyPr>
          <a:lstStyle/>
          <a:p>
            <a:r>
              <a:rPr lang="fr-FR" sz="1200" b="1" dirty="0">
                <a:solidFill>
                  <a:srgbClr val="111111"/>
                </a:solidFill>
                <a:latin typeface="Arial" panose="020B0604020202020204" pitchFamily="34" charset="0"/>
                <a:cs typeface="Arial" panose="020B0604020202020204" pitchFamily="34" charset="0"/>
              </a:rPr>
              <a:t>Notre club et dans la peine en cette veille de Noël.</a:t>
            </a:r>
            <a:br>
              <a:rPr lang="fr-FR" sz="1200" b="1" dirty="0">
                <a:solidFill>
                  <a:srgbClr val="111111"/>
                </a:solidFill>
                <a:latin typeface="Arial" panose="020B0604020202020204" pitchFamily="34" charset="0"/>
                <a:cs typeface="Arial" panose="020B0604020202020204" pitchFamily="34" charset="0"/>
              </a:rPr>
            </a:br>
            <a:r>
              <a:rPr lang="fr-FR" sz="1200" b="1" dirty="0">
                <a:solidFill>
                  <a:srgbClr val="111111"/>
                </a:solidFill>
                <a:latin typeface="Arial" panose="020B0604020202020204" pitchFamily="34" charset="0"/>
                <a:cs typeface="Arial" panose="020B0604020202020204" pitchFamily="34" charset="0"/>
              </a:rPr>
              <a:t>Jean Marc SENGLET s’est est allé…</a:t>
            </a:r>
            <a:br>
              <a:rPr lang="fr-FR" sz="1200" b="1" dirty="0">
                <a:solidFill>
                  <a:srgbClr val="111111"/>
                </a:solidFill>
                <a:latin typeface="Arial" panose="020B0604020202020204" pitchFamily="34" charset="0"/>
                <a:cs typeface="Arial" panose="020B0604020202020204" pitchFamily="34" charset="0"/>
              </a:rPr>
            </a:br>
            <a:r>
              <a:rPr lang="fr-FR" sz="1200" b="1" dirty="0">
                <a:solidFill>
                  <a:srgbClr val="111111"/>
                </a:solidFill>
                <a:latin typeface="Arial" panose="020B0604020202020204" pitchFamily="34" charset="0"/>
                <a:cs typeface="Arial" panose="020B0604020202020204" pitchFamily="34" charset="0"/>
              </a:rPr>
              <a:t>Nous perdons tous un ami, le club perd un sage, toujours de bon conseil.</a:t>
            </a:r>
          </a:p>
          <a:p>
            <a:endParaRPr lang="fr-FR" sz="1200" b="1" i="0" dirty="0">
              <a:solidFill>
                <a:srgbClr val="111111"/>
              </a:solidFill>
              <a:effectLst/>
              <a:latin typeface="Arial" panose="020B0604020202020204" pitchFamily="34" charset="0"/>
              <a:cs typeface="Arial" panose="020B0604020202020204" pitchFamily="34" charset="0"/>
            </a:endParaRPr>
          </a:p>
          <a:p>
            <a:r>
              <a:rPr lang="fr-FR" sz="1200" dirty="0">
                <a:solidFill>
                  <a:srgbClr val="111111"/>
                </a:solidFill>
                <a:latin typeface="Arial" panose="020B0604020202020204" pitchFamily="34" charset="0"/>
                <a:cs typeface="Arial" panose="020B0604020202020204" pitchFamily="34" charset="0"/>
              </a:rPr>
              <a:t>Jean Marc SENGLET, ou l’exemple à suivre pour nous tous d’un homme qui a su rester jeune par sa combativité, son opiniâtreté et son sens du travail bien fait. Un homme jeune aussi par la conviction affirmée lors de ses nombreuses années d’engagement sans faille au sein du Rotary.</a:t>
            </a:r>
            <a:br>
              <a:rPr lang="fr-FR" sz="1200" dirty="0">
                <a:solidFill>
                  <a:srgbClr val="111111"/>
                </a:solidFill>
                <a:latin typeface="Arial" panose="020B0604020202020204" pitchFamily="34" charset="0"/>
                <a:cs typeface="Arial" panose="020B0604020202020204" pitchFamily="34" charset="0"/>
              </a:rPr>
            </a:br>
            <a:r>
              <a:rPr lang="fr-FR" sz="1200" b="1" dirty="0">
                <a:solidFill>
                  <a:srgbClr val="111111"/>
                </a:solidFill>
                <a:latin typeface="Arial" panose="020B0604020202020204" pitchFamily="34" charset="0"/>
                <a:cs typeface="Arial" panose="020B0604020202020204" pitchFamily="34" charset="0"/>
              </a:rPr>
              <a:t>60 ans de Rotary… Non, 60 ans de Vie rotarienne !</a:t>
            </a:r>
            <a:br>
              <a:rPr lang="fr-FR" sz="1200" b="1" dirty="0">
                <a:solidFill>
                  <a:srgbClr val="111111"/>
                </a:solidFill>
                <a:latin typeface="-apple-system"/>
                <a:cs typeface="Arial" panose="020B0604020202020204" pitchFamily="34" charset="0"/>
              </a:rPr>
            </a:br>
            <a:br>
              <a:rPr lang="fr-FR" sz="1200" b="1" dirty="0">
                <a:solidFill>
                  <a:srgbClr val="111111"/>
                </a:solidFill>
                <a:latin typeface="-apple-system"/>
                <a:cs typeface="Arial" panose="020B0604020202020204" pitchFamily="34" charset="0"/>
              </a:rPr>
            </a:br>
            <a:r>
              <a:rPr lang="fr-FR" sz="1200" b="1" dirty="0">
                <a:solidFill>
                  <a:srgbClr val="111111"/>
                </a:solidFill>
                <a:latin typeface="-apple-system"/>
                <a:cs typeface="Arial" panose="020B0604020202020204" pitchFamily="34" charset="0"/>
              </a:rPr>
              <a:t>- </a:t>
            </a:r>
            <a:r>
              <a:rPr lang="fr-FR" sz="1200" dirty="0">
                <a:solidFill>
                  <a:srgbClr val="111111"/>
                </a:solidFill>
                <a:latin typeface="Arial" panose="020B0604020202020204" pitchFamily="34" charset="0"/>
                <a:cs typeface="Arial" panose="020B0604020202020204" pitchFamily="34" charset="0"/>
              </a:rPr>
              <a:t>Entré au Rotary de Langres en Haute Marne  le 23 octobre 1963.</a:t>
            </a:r>
            <a:br>
              <a:rPr lang="fr-FR" sz="1200" dirty="0">
                <a:solidFill>
                  <a:srgbClr val="111111"/>
                </a:solidFill>
                <a:latin typeface="Arial" panose="020B0604020202020204" pitchFamily="34" charset="0"/>
                <a:cs typeface="Arial" panose="020B0604020202020204" pitchFamily="34" charset="0"/>
              </a:rPr>
            </a:br>
            <a:r>
              <a:rPr lang="fr-FR" sz="1200" dirty="0">
                <a:solidFill>
                  <a:srgbClr val="111111"/>
                </a:solidFill>
                <a:latin typeface="Arial" panose="020B0604020202020204" pitchFamily="34" charset="0"/>
                <a:cs typeface="Arial" panose="020B0604020202020204" pitchFamily="34" charset="0"/>
              </a:rPr>
              <a:t>- Président de ce club en 1972/1973.</a:t>
            </a:r>
            <a:br>
              <a:rPr lang="fr-FR" sz="1200" dirty="0">
                <a:solidFill>
                  <a:srgbClr val="111111"/>
                </a:solidFill>
                <a:latin typeface="Arial" panose="020B0604020202020204" pitchFamily="34" charset="0"/>
                <a:cs typeface="Arial" panose="020B0604020202020204" pitchFamily="34" charset="0"/>
              </a:rPr>
            </a:br>
            <a:r>
              <a:rPr lang="fr-FR" sz="1200" dirty="0">
                <a:solidFill>
                  <a:srgbClr val="111111"/>
                </a:solidFill>
                <a:latin typeface="Arial" panose="020B0604020202020204" pitchFamily="34" charset="0"/>
                <a:cs typeface="Arial" panose="020B0604020202020204" pitchFamily="34" charset="0"/>
              </a:rPr>
              <a:t>- Visionnaire, il noue des contacts avec un club d’Allemagne, celui d’Hanau-</a:t>
            </a:r>
            <a:r>
              <a:rPr lang="fr-FR" sz="1200" dirty="0" err="1">
                <a:solidFill>
                  <a:srgbClr val="111111"/>
                </a:solidFill>
                <a:latin typeface="Arial" panose="020B0604020202020204" pitchFamily="34" charset="0"/>
                <a:cs typeface="Arial" panose="020B0604020202020204" pitchFamily="34" charset="0"/>
              </a:rPr>
              <a:t>Maintal</a:t>
            </a:r>
            <a:r>
              <a:rPr lang="fr-FR" sz="1200" dirty="0">
                <a:solidFill>
                  <a:srgbClr val="111111"/>
                </a:solidFill>
                <a:latin typeface="Arial" panose="020B0604020202020204" pitchFamily="34" charset="0"/>
                <a:cs typeface="Arial" panose="020B0604020202020204" pitchFamily="34" charset="0"/>
              </a:rPr>
              <a:t>.</a:t>
            </a:r>
            <a:br>
              <a:rPr lang="fr-FR" sz="1200" dirty="0">
                <a:solidFill>
                  <a:srgbClr val="111111"/>
                </a:solidFill>
                <a:latin typeface="Arial" panose="020B0604020202020204" pitchFamily="34" charset="0"/>
                <a:cs typeface="Arial" panose="020B0604020202020204" pitchFamily="34" charset="0"/>
              </a:rPr>
            </a:br>
            <a:r>
              <a:rPr lang="fr-FR" sz="1200" dirty="0">
                <a:solidFill>
                  <a:srgbClr val="111111"/>
                </a:solidFill>
                <a:latin typeface="Arial" panose="020B0604020202020204" pitchFamily="34" charset="0"/>
                <a:cs typeface="Arial" panose="020B0604020202020204" pitchFamily="34" charset="0"/>
              </a:rPr>
              <a:t>- Reconnu et distingué par ce club &lt;&lt;Paul Harris </a:t>
            </a:r>
            <a:r>
              <a:rPr lang="fr-FR" sz="1200" dirty="0" err="1">
                <a:solidFill>
                  <a:srgbClr val="111111"/>
                </a:solidFill>
                <a:latin typeface="Arial" panose="020B0604020202020204" pitchFamily="34" charset="0"/>
                <a:cs typeface="Arial" panose="020B0604020202020204" pitchFamily="34" charset="0"/>
              </a:rPr>
              <a:t>Fellow</a:t>
            </a:r>
            <a:r>
              <a:rPr lang="fr-FR" sz="1200" dirty="0">
                <a:solidFill>
                  <a:srgbClr val="111111"/>
                </a:solidFill>
                <a:latin typeface="Arial" panose="020B0604020202020204" pitchFamily="34" charset="0"/>
                <a:cs typeface="Arial" panose="020B0604020202020204" pitchFamily="34" charset="0"/>
              </a:rPr>
              <a:t>&gt;&gt;.</a:t>
            </a:r>
            <a:br>
              <a:rPr lang="fr-FR" sz="1200" dirty="0">
                <a:solidFill>
                  <a:srgbClr val="111111"/>
                </a:solidFill>
                <a:latin typeface="Arial" panose="020B0604020202020204" pitchFamily="34" charset="0"/>
                <a:cs typeface="Arial" panose="020B0604020202020204" pitchFamily="34" charset="0"/>
              </a:rPr>
            </a:br>
            <a:r>
              <a:rPr lang="fr-FR" sz="1200" dirty="0">
                <a:solidFill>
                  <a:srgbClr val="111111"/>
                </a:solidFill>
                <a:latin typeface="Arial" panose="020B0604020202020204" pitchFamily="34" charset="0"/>
                <a:cs typeface="Arial" panose="020B0604020202020204" pitchFamily="34" charset="0"/>
              </a:rPr>
              <a:t>- Actif, membre pendant 2 années de la commission YEP du District 1790.</a:t>
            </a:r>
            <a:br>
              <a:rPr lang="fr-FR" sz="1200" dirty="0">
                <a:solidFill>
                  <a:srgbClr val="111111"/>
                </a:solidFill>
                <a:latin typeface="Arial" panose="020B0604020202020204" pitchFamily="34" charset="0"/>
                <a:cs typeface="Arial" panose="020B0604020202020204" pitchFamily="34" charset="0"/>
              </a:rPr>
            </a:br>
            <a:br>
              <a:rPr lang="fr-FR" sz="1200" dirty="0">
                <a:solidFill>
                  <a:srgbClr val="111111"/>
                </a:solidFill>
                <a:latin typeface="Arial" panose="020B0604020202020204" pitchFamily="34" charset="0"/>
                <a:cs typeface="Arial" panose="020B0604020202020204" pitchFamily="34" charset="0"/>
              </a:rPr>
            </a:br>
            <a:r>
              <a:rPr lang="fr-FR" sz="1200" dirty="0">
                <a:solidFill>
                  <a:srgbClr val="111111"/>
                </a:solidFill>
                <a:latin typeface="Arial" panose="020B0604020202020204" pitchFamily="34" charset="0"/>
                <a:cs typeface="Arial" panose="020B0604020202020204" pitchFamily="34" charset="0"/>
              </a:rPr>
              <a:t>- Engagé aussi au sein de notre club depuis 1994 :</a:t>
            </a:r>
            <a:br>
              <a:rPr lang="fr-FR" sz="1200" dirty="0">
                <a:solidFill>
                  <a:srgbClr val="111111"/>
                </a:solidFill>
                <a:latin typeface="Arial" panose="020B0604020202020204" pitchFamily="34" charset="0"/>
                <a:cs typeface="Arial" panose="020B0604020202020204" pitchFamily="34" charset="0"/>
              </a:rPr>
            </a:br>
            <a:r>
              <a:rPr lang="fr-FR" sz="1200" dirty="0">
                <a:solidFill>
                  <a:srgbClr val="111111"/>
                </a:solidFill>
                <a:latin typeface="Arial" panose="020B0604020202020204" pitchFamily="34" charset="0"/>
                <a:cs typeface="Arial" panose="020B0604020202020204" pitchFamily="34" charset="0"/>
              </a:rPr>
              <a:t>- Secrétaire sous la Présidence de Jacques PORTIER.</a:t>
            </a:r>
            <a:br>
              <a:rPr lang="fr-FR" sz="1200" dirty="0">
                <a:solidFill>
                  <a:srgbClr val="111111"/>
                </a:solidFill>
                <a:latin typeface="Arial" panose="020B0604020202020204" pitchFamily="34" charset="0"/>
                <a:cs typeface="Arial" panose="020B0604020202020204" pitchFamily="34" charset="0"/>
              </a:rPr>
            </a:br>
            <a:r>
              <a:rPr lang="fr-FR" sz="1200" dirty="0">
                <a:solidFill>
                  <a:srgbClr val="111111"/>
                </a:solidFill>
                <a:latin typeface="Arial" panose="020B0604020202020204" pitchFamily="34" charset="0"/>
                <a:cs typeface="Arial" panose="020B0604020202020204" pitchFamily="34" charset="0"/>
              </a:rPr>
              <a:t>- Trésorier sous la Présidence de Jean Pierre PARODI.</a:t>
            </a:r>
            <a:br>
              <a:rPr lang="fr-FR" sz="1200" dirty="0">
                <a:solidFill>
                  <a:srgbClr val="111111"/>
                </a:solidFill>
                <a:latin typeface="Arial" panose="020B0604020202020204" pitchFamily="34" charset="0"/>
                <a:cs typeface="Arial" panose="020B0604020202020204" pitchFamily="34" charset="0"/>
              </a:rPr>
            </a:br>
            <a:r>
              <a:rPr lang="fr-FR" sz="1200" dirty="0">
                <a:solidFill>
                  <a:srgbClr val="111111"/>
                </a:solidFill>
                <a:latin typeface="Arial" panose="020B0604020202020204" pitchFamily="34" charset="0"/>
                <a:cs typeface="Arial" panose="020B0604020202020204" pitchFamily="34" charset="0"/>
              </a:rPr>
              <a:t>- Vice-Président sous les Présidences de François BERNARD et Richard SCHNEIDER</a:t>
            </a:r>
            <a:br>
              <a:rPr lang="fr-FR" sz="1200" dirty="0">
                <a:solidFill>
                  <a:srgbClr val="111111"/>
                </a:solidFill>
                <a:latin typeface="-apple-system"/>
                <a:cs typeface="Arial" panose="020B0604020202020204" pitchFamily="34" charset="0"/>
              </a:rPr>
            </a:br>
            <a:br>
              <a:rPr lang="fr-FR" sz="1200" dirty="0">
                <a:solidFill>
                  <a:srgbClr val="111111"/>
                </a:solidFill>
                <a:latin typeface="-apple-system"/>
                <a:cs typeface="Arial" panose="020B0604020202020204" pitchFamily="34" charset="0"/>
              </a:rPr>
            </a:br>
            <a:r>
              <a:rPr lang="fr-FR" sz="1200" dirty="0">
                <a:solidFill>
                  <a:srgbClr val="111111"/>
                </a:solidFill>
                <a:latin typeface="Arial" panose="020B0604020202020204" pitchFamily="34" charset="0"/>
                <a:cs typeface="Arial" panose="020B0604020202020204" pitchFamily="34" charset="0"/>
              </a:rPr>
              <a:t>Spécialiste incontesté du Manuel de Procédure du Rotary, membre bienfaiteur de la Fondation Rotary. Participatif, d’aucuns l’ont côtoyé lors de nombreuses conventions dans le monde entier. </a:t>
            </a:r>
            <a:br>
              <a:rPr lang="fr-FR" sz="1200" dirty="0">
                <a:solidFill>
                  <a:srgbClr val="111111"/>
                </a:solidFill>
                <a:latin typeface="Arial" panose="020B0604020202020204" pitchFamily="34" charset="0"/>
                <a:cs typeface="Arial" panose="020B0604020202020204" pitchFamily="34" charset="0"/>
              </a:rPr>
            </a:br>
            <a:r>
              <a:rPr lang="fr-FR" sz="1200" dirty="0">
                <a:solidFill>
                  <a:srgbClr val="111111"/>
                </a:solidFill>
                <a:latin typeface="Arial" panose="020B0604020202020204" pitchFamily="34" charset="0"/>
                <a:cs typeface="Arial" panose="020B0604020202020204" pitchFamily="34" charset="0"/>
              </a:rPr>
              <a:t>Voilà comment ce Genevois , issu de l’Ecole polytechnique de Lausanne, tout en menant de main de maître l’entreprise familiale de forge et d’estampage, a su donner de son temps, de son dynamisme, de sa vitalité pour faire vivre encore un peu plus le Rotary.</a:t>
            </a:r>
            <a:br>
              <a:rPr lang="fr-FR" sz="1200" dirty="0">
                <a:solidFill>
                  <a:srgbClr val="111111"/>
                </a:solidFill>
                <a:latin typeface="Arial" panose="020B0604020202020204" pitchFamily="34" charset="0"/>
                <a:cs typeface="Arial" panose="020B0604020202020204" pitchFamily="34" charset="0"/>
              </a:rPr>
            </a:br>
            <a:br>
              <a:rPr lang="fr-FR" sz="1200" dirty="0">
                <a:solidFill>
                  <a:srgbClr val="111111"/>
                </a:solidFill>
                <a:latin typeface="Arial" panose="020B0604020202020204" pitchFamily="34" charset="0"/>
                <a:cs typeface="Arial" panose="020B0604020202020204" pitchFamily="34" charset="0"/>
              </a:rPr>
            </a:br>
            <a:r>
              <a:rPr lang="fr-FR" sz="1200" dirty="0">
                <a:solidFill>
                  <a:srgbClr val="111111"/>
                </a:solidFill>
                <a:latin typeface="Arial" panose="020B0604020202020204" pitchFamily="34" charset="0"/>
                <a:cs typeface="Arial" panose="020B0604020202020204" pitchFamily="34" charset="0"/>
              </a:rPr>
              <a:t>Merci Jean Marc, merci au nom de nous tous, et particulièrement merci au nom du Rotary International et de tous ceux que par son action il peut aider.</a:t>
            </a:r>
            <a:br>
              <a:rPr lang="fr-FR" sz="1200" dirty="0">
                <a:solidFill>
                  <a:srgbClr val="111111"/>
                </a:solidFill>
                <a:latin typeface="-apple-system"/>
                <a:cs typeface="Arial" panose="020B0604020202020204" pitchFamily="34" charset="0"/>
              </a:rPr>
            </a:br>
            <a:endParaRPr lang="fr-FR" sz="1200" dirty="0">
              <a:solidFill>
                <a:srgbClr val="111111"/>
              </a:solidFill>
              <a:latin typeface="-apple-system"/>
              <a:cs typeface="Arial" panose="020B0604020202020204" pitchFamily="34" charset="0"/>
            </a:endParaRPr>
          </a:p>
          <a:p>
            <a:r>
              <a:rPr lang="fr-FR" sz="1200" i="0" dirty="0">
                <a:solidFill>
                  <a:srgbClr val="111111"/>
                </a:solidFill>
                <a:effectLst/>
                <a:latin typeface="-apple-system"/>
                <a:cs typeface="Arial" panose="020B0604020202020204" pitchFamily="34" charset="0"/>
              </a:rPr>
              <a:t>JG</a:t>
            </a:r>
            <a:endParaRPr lang="fr-FR" sz="120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73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Visage humain, personne, habits, Front&#10;&#10;Description générée automatiquement">
            <a:extLst>
              <a:ext uri="{FF2B5EF4-FFF2-40B4-BE49-F238E27FC236}">
                <a16:creationId xmlns:a16="http://schemas.microsoft.com/office/drawing/2014/main" id="{81CEB156-9D3F-6DBE-73F6-D0BA1233EB71}"/>
              </a:ext>
            </a:extLst>
          </p:cNvPr>
          <p:cNvPicPr>
            <a:picLocks noChangeAspect="1"/>
          </p:cNvPicPr>
          <p:nvPr/>
        </p:nvPicPr>
        <p:blipFill>
          <a:blip r:embed="rId3"/>
          <a:stretch>
            <a:fillRect/>
          </a:stretch>
        </p:blipFill>
        <p:spPr>
          <a:xfrm>
            <a:off x="500062" y="505777"/>
            <a:ext cx="3162300" cy="2426970"/>
          </a:xfrm>
          <a:prstGeom prst="rect">
            <a:avLst/>
          </a:prstGeom>
        </p:spPr>
      </p:pic>
      <p:pic>
        <p:nvPicPr>
          <p:cNvPr id="7" name="Image 6" descr="Une image contenant texte, journal, Coupure de presse, Actualités&#10;&#10;Description générée automatiquement">
            <a:extLst>
              <a:ext uri="{FF2B5EF4-FFF2-40B4-BE49-F238E27FC236}">
                <a16:creationId xmlns:a16="http://schemas.microsoft.com/office/drawing/2014/main" id="{E7E8B3AD-91B3-14ED-B4DE-C0BCD4C0EC8C}"/>
              </a:ext>
            </a:extLst>
          </p:cNvPr>
          <p:cNvPicPr>
            <a:picLocks noChangeAspect="1"/>
          </p:cNvPicPr>
          <p:nvPr/>
        </p:nvPicPr>
        <p:blipFill>
          <a:blip r:embed="rId4"/>
          <a:stretch>
            <a:fillRect/>
          </a:stretch>
        </p:blipFill>
        <p:spPr>
          <a:xfrm>
            <a:off x="3942417" y="505776"/>
            <a:ext cx="7678083" cy="4657895"/>
          </a:xfrm>
          <a:prstGeom prst="rect">
            <a:avLst/>
          </a:prstGeom>
        </p:spPr>
      </p:pic>
      <p:sp>
        <p:nvSpPr>
          <p:cNvPr id="8" name="ZoneTexte 7">
            <a:extLst>
              <a:ext uri="{FF2B5EF4-FFF2-40B4-BE49-F238E27FC236}">
                <a16:creationId xmlns:a16="http://schemas.microsoft.com/office/drawing/2014/main" id="{BF0D16B1-8248-DD26-0E6B-262A05370072}"/>
              </a:ext>
            </a:extLst>
          </p:cNvPr>
          <p:cNvSpPr txBox="1"/>
          <p:nvPr/>
        </p:nvSpPr>
        <p:spPr>
          <a:xfrm>
            <a:off x="500062" y="3124200"/>
            <a:ext cx="3162300" cy="3323987"/>
          </a:xfrm>
          <a:prstGeom prst="rect">
            <a:avLst/>
          </a:prstGeom>
          <a:noFill/>
        </p:spPr>
        <p:txBody>
          <a:bodyPr wrap="square" rtlCol="0">
            <a:spAutoFit/>
          </a:bodyPr>
          <a:lstStyle/>
          <a:p>
            <a:pPr algn="l"/>
            <a:r>
              <a:rPr lang="fr-FR" sz="1400" b="1" i="0" dirty="0">
                <a:solidFill>
                  <a:srgbClr val="111111"/>
                </a:solidFill>
                <a:effectLst/>
                <a:latin typeface="-apple-system"/>
              </a:rPr>
              <a:t>Hommage à Jean BELVEZE</a:t>
            </a:r>
            <a:br>
              <a:rPr lang="fr-FR" sz="1400" b="1" i="0" dirty="0">
                <a:solidFill>
                  <a:srgbClr val="111111"/>
                </a:solidFill>
                <a:effectLst/>
                <a:latin typeface="-apple-system"/>
              </a:rPr>
            </a:br>
            <a:endParaRPr lang="fr-FR" sz="1400" b="0" i="0" dirty="0">
              <a:solidFill>
                <a:srgbClr val="111111"/>
              </a:solidFill>
              <a:effectLst/>
              <a:latin typeface="-apple-system"/>
            </a:endParaRPr>
          </a:p>
          <a:p>
            <a:pPr algn="just"/>
            <a:r>
              <a:rPr lang="fr-FR" sz="1400" b="0" i="0" dirty="0">
                <a:solidFill>
                  <a:srgbClr val="111111"/>
                </a:solidFill>
                <a:effectLst/>
                <a:latin typeface="-apple-system"/>
              </a:rPr>
              <a:t>Alors que l’été s’en va à petits pas, notre ami de tous, Jean, l’a suivi sans faire de bruit.</a:t>
            </a:r>
          </a:p>
          <a:p>
            <a:pPr algn="just"/>
            <a:r>
              <a:rPr lang="fr-FR" sz="1400" b="0" i="0" dirty="0">
                <a:solidFill>
                  <a:srgbClr val="111111"/>
                </a:solidFill>
                <a:effectLst/>
                <a:latin typeface="-apple-system"/>
              </a:rPr>
              <a:t>Jean BELVEZE, Président émérite, a contribué activement à réaliser les rêves de la jeune génération qui nous remplacera. C’est sous sa Présidence que le violoniste de renom, Christian DANOWITCH, a réalisé le sien.</a:t>
            </a:r>
          </a:p>
          <a:p>
            <a:pPr algn="just"/>
            <a:r>
              <a:rPr lang="fr-FR" sz="1400" b="0" i="0" dirty="0">
                <a:solidFill>
                  <a:srgbClr val="111111"/>
                </a:solidFill>
                <a:effectLst/>
                <a:latin typeface="-apple-system"/>
              </a:rPr>
              <a:t>Cher Jean, en précurseur, tu as mis en exergue le thème 2024/2025 du Rotary International.</a:t>
            </a:r>
          </a:p>
          <a:p>
            <a:pPr algn="l"/>
            <a:r>
              <a:rPr lang="fr-FR" sz="1400" b="0" i="0" dirty="0">
                <a:solidFill>
                  <a:srgbClr val="111111"/>
                </a:solidFill>
                <a:effectLst/>
                <a:latin typeface="-apple-system"/>
              </a:rPr>
              <a:t>Repose en paix.</a:t>
            </a:r>
          </a:p>
        </p:txBody>
      </p:sp>
      <p:pic>
        <p:nvPicPr>
          <p:cNvPr id="3" name="Image 2" descr="Une image contenant texte, logo, graphisme, Police&#10;&#10;Description générée automatiquement">
            <a:extLst>
              <a:ext uri="{FF2B5EF4-FFF2-40B4-BE49-F238E27FC236}">
                <a16:creationId xmlns:a16="http://schemas.microsoft.com/office/drawing/2014/main" id="{5C85A462-23CD-2758-6C68-7C245AEE5FE4}"/>
              </a:ext>
            </a:extLst>
          </p:cNvPr>
          <p:cNvPicPr>
            <a:picLocks noChangeAspect="1"/>
          </p:cNvPicPr>
          <p:nvPr/>
        </p:nvPicPr>
        <p:blipFill>
          <a:blip r:embed="rId5"/>
          <a:stretch>
            <a:fillRect/>
          </a:stretch>
        </p:blipFill>
        <p:spPr>
          <a:xfrm>
            <a:off x="3944267" y="5323524"/>
            <a:ext cx="1714500" cy="1028700"/>
          </a:xfrm>
          <a:prstGeom prst="rect">
            <a:avLst/>
          </a:prstGeom>
        </p:spPr>
      </p:pic>
    </p:spTree>
    <p:extLst>
      <p:ext uri="{BB962C8B-B14F-4D97-AF65-F5344CB8AC3E}">
        <p14:creationId xmlns:p14="http://schemas.microsoft.com/office/powerpoint/2010/main" val="122676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Visage humain, personne, Front, Menton&#10;&#10;Description générée automatiquement">
            <a:extLst>
              <a:ext uri="{FF2B5EF4-FFF2-40B4-BE49-F238E27FC236}">
                <a16:creationId xmlns:a16="http://schemas.microsoft.com/office/drawing/2014/main" id="{3708331C-C5C0-C112-F9D2-BB13AF1B094A}"/>
              </a:ext>
            </a:extLst>
          </p:cNvPr>
          <p:cNvPicPr>
            <a:picLocks noChangeAspect="1"/>
          </p:cNvPicPr>
          <p:nvPr/>
        </p:nvPicPr>
        <p:blipFill>
          <a:blip r:embed="rId2"/>
          <a:stretch>
            <a:fillRect/>
          </a:stretch>
        </p:blipFill>
        <p:spPr>
          <a:xfrm>
            <a:off x="776904" y="607330"/>
            <a:ext cx="3695700" cy="4924425"/>
          </a:xfrm>
          <a:prstGeom prst="rect">
            <a:avLst/>
          </a:prstGeom>
        </p:spPr>
      </p:pic>
      <p:sp>
        <p:nvSpPr>
          <p:cNvPr id="6" name="ZoneTexte 5">
            <a:extLst>
              <a:ext uri="{FF2B5EF4-FFF2-40B4-BE49-F238E27FC236}">
                <a16:creationId xmlns:a16="http://schemas.microsoft.com/office/drawing/2014/main" id="{BA05CD78-1872-4D46-83D1-A9EC65A4E3DF}"/>
              </a:ext>
            </a:extLst>
          </p:cNvPr>
          <p:cNvSpPr txBox="1"/>
          <p:nvPr/>
        </p:nvSpPr>
        <p:spPr>
          <a:xfrm>
            <a:off x="5220726" y="1360610"/>
            <a:ext cx="5904411" cy="3416320"/>
          </a:xfrm>
          <a:prstGeom prst="rect">
            <a:avLst/>
          </a:prstGeom>
          <a:noFill/>
        </p:spPr>
        <p:txBody>
          <a:bodyPr wrap="square" rtlCol="0">
            <a:spAutoFit/>
          </a:bodyPr>
          <a:lstStyle/>
          <a:p>
            <a:pPr algn="just"/>
            <a:r>
              <a:rPr lang="fr-FR" b="0" i="0" dirty="0">
                <a:solidFill>
                  <a:srgbClr val="080809"/>
                </a:solidFill>
                <a:effectLst/>
                <a:latin typeface="Georgia" panose="02040502050405020303" pitchFamily="18" charset="0"/>
              </a:rPr>
              <a:t>Sa disparition a laissé notre club profondément abasourdi. Jacques s'en est allé vers d'autres cieux, emportant avec lui une part de notre cœur et de notre histoire commune.</a:t>
            </a:r>
          </a:p>
          <a:p>
            <a:pPr algn="just"/>
            <a:endParaRPr lang="fr-FR" b="0" i="0" dirty="0">
              <a:solidFill>
                <a:srgbClr val="080809"/>
              </a:solidFill>
              <a:effectLst/>
              <a:latin typeface="Georgia" panose="02040502050405020303" pitchFamily="18" charset="0"/>
            </a:endParaRPr>
          </a:p>
          <a:p>
            <a:pPr algn="just"/>
            <a:r>
              <a:rPr lang="fr-FR" b="0" i="0" dirty="0">
                <a:solidFill>
                  <a:srgbClr val="080809"/>
                </a:solidFill>
                <a:effectLst/>
                <a:latin typeface="Georgia" panose="02040502050405020303" pitchFamily="18" charset="0"/>
              </a:rPr>
              <a:t>Il était un pilier de notre club, une figure emblématique et un compagnon de route précieux au sein du District Rhône- Alpes Mont- Blanc. Pendant de nombreuses années, son dévouement et son engagement ont fait briller notre club Thonon Léman. Il a été pour nous tous un ami très cher, dont l'absence se fera cruellement sentir.</a:t>
            </a:r>
          </a:p>
        </p:txBody>
      </p:sp>
      <p:sp>
        <p:nvSpPr>
          <p:cNvPr id="7" name="ZoneTexte 6">
            <a:extLst>
              <a:ext uri="{FF2B5EF4-FFF2-40B4-BE49-F238E27FC236}">
                <a16:creationId xmlns:a16="http://schemas.microsoft.com/office/drawing/2014/main" id="{24FA6E88-64A1-57F8-DADF-30DADBE514BB}"/>
              </a:ext>
            </a:extLst>
          </p:cNvPr>
          <p:cNvSpPr txBox="1"/>
          <p:nvPr/>
        </p:nvSpPr>
        <p:spPr>
          <a:xfrm>
            <a:off x="743910" y="5740924"/>
            <a:ext cx="3695700" cy="369332"/>
          </a:xfrm>
          <a:prstGeom prst="rect">
            <a:avLst/>
          </a:prstGeom>
          <a:noFill/>
        </p:spPr>
        <p:txBody>
          <a:bodyPr wrap="square" rtlCol="0">
            <a:spAutoFit/>
          </a:bodyPr>
          <a:lstStyle/>
          <a:p>
            <a:pPr algn="ctr"/>
            <a:r>
              <a:rPr lang="fr-FR" dirty="0">
                <a:latin typeface="Georgia" panose="02040502050405020303" pitchFamily="18" charset="0"/>
              </a:rPr>
              <a:t>Jacques SARTEEL 1950-2024</a:t>
            </a:r>
          </a:p>
        </p:txBody>
      </p:sp>
      <p:sp>
        <p:nvSpPr>
          <p:cNvPr id="2" name="ZoneTexte 1">
            <a:extLst>
              <a:ext uri="{FF2B5EF4-FFF2-40B4-BE49-F238E27FC236}">
                <a16:creationId xmlns:a16="http://schemas.microsoft.com/office/drawing/2014/main" id="{67C56451-8B98-F83F-35E6-53E44CD5AC48}"/>
              </a:ext>
            </a:extLst>
          </p:cNvPr>
          <p:cNvSpPr txBox="1"/>
          <p:nvPr/>
        </p:nvSpPr>
        <p:spPr>
          <a:xfrm>
            <a:off x="5220726" y="4776930"/>
            <a:ext cx="766482" cy="307777"/>
          </a:xfrm>
          <a:prstGeom prst="rect">
            <a:avLst/>
          </a:prstGeom>
          <a:noFill/>
        </p:spPr>
        <p:txBody>
          <a:bodyPr wrap="square" rtlCol="0">
            <a:spAutoFit/>
          </a:bodyPr>
          <a:lstStyle/>
          <a:p>
            <a:r>
              <a:rPr lang="fr-FR" sz="1400" dirty="0">
                <a:latin typeface="Georgia" panose="02040502050405020303" pitchFamily="18" charset="0"/>
              </a:rPr>
              <a:t>JG</a:t>
            </a:r>
          </a:p>
        </p:txBody>
      </p:sp>
    </p:spTree>
    <p:extLst>
      <p:ext uri="{BB962C8B-B14F-4D97-AF65-F5344CB8AC3E}">
        <p14:creationId xmlns:p14="http://schemas.microsoft.com/office/powerpoint/2010/main" val="170753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Visage humain, Front, habits&#10;&#10;Description générée automatiquement">
            <a:extLst>
              <a:ext uri="{FF2B5EF4-FFF2-40B4-BE49-F238E27FC236}">
                <a16:creationId xmlns:a16="http://schemas.microsoft.com/office/drawing/2014/main" id="{A455F0EC-0CC1-6275-15E4-A2F184C0DF5F}"/>
              </a:ext>
            </a:extLst>
          </p:cNvPr>
          <p:cNvPicPr>
            <a:picLocks noChangeAspect="1"/>
          </p:cNvPicPr>
          <p:nvPr/>
        </p:nvPicPr>
        <p:blipFill>
          <a:blip r:embed="rId2"/>
          <a:stretch>
            <a:fillRect/>
          </a:stretch>
        </p:blipFill>
        <p:spPr>
          <a:xfrm>
            <a:off x="746760" y="754380"/>
            <a:ext cx="3596640" cy="4343400"/>
          </a:xfrm>
          <a:prstGeom prst="rect">
            <a:avLst/>
          </a:prstGeom>
          <a:effectLst>
            <a:softEdge rad="63500"/>
          </a:effectLst>
        </p:spPr>
      </p:pic>
      <p:sp>
        <p:nvSpPr>
          <p:cNvPr id="6" name="ZoneTexte 5">
            <a:extLst>
              <a:ext uri="{FF2B5EF4-FFF2-40B4-BE49-F238E27FC236}">
                <a16:creationId xmlns:a16="http://schemas.microsoft.com/office/drawing/2014/main" id="{28147C89-3872-23CE-0273-10E277411898}"/>
              </a:ext>
            </a:extLst>
          </p:cNvPr>
          <p:cNvSpPr txBox="1"/>
          <p:nvPr/>
        </p:nvSpPr>
        <p:spPr>
          <a:xfrm>
            <a:off x="726440" y="5486400"/>
            <a:ext cx="3642360" cy="369332"/>
          </a:xfrm>
          <a:prstGeom prst="rect">
            <a:avLst/>
          </a:prstGeom>
          <a:noFill/>
        </p:spPr>
        <p:txBody>
          <a:bodyPr wrap="square" rtlCol="0">
            <a:spAutoFit/>
          </a:bodyPr>
          <a:lstStyle/>
          <a:p>
            <a:pPr algn="ctr"/>
            <a:r>
              <a:rPr lang="fr-FR" dirty="0">
                <a:latin typeface="Georgia" panose="02040502050405020303" pitchFamily="18" charset="0"/>
              </a:rPr>
              <a:t>Eric GAUVIN 2024</a:t>
            </a:r>
          </a:p>
        </p:txBody>
      </p:sp>
      <p:sp>
        <p:nvSpPr>
          <p:cNvPr id="7" name="ZoneTexte 6">
            <a:extLst>
              <a:ext uri="{FF2B5EF4-FFF2-40B4-BE49-F238E27FC236}">
                <a16:creationId xmlns:a16="http://schemas.microsoft.com/office/drawing/2014/main" id="{5274B052-0754-0A0E-A036-C5E52AECD20E}"/>
              </a:ext>
            </a:extLst>
          </p:cNvPr>
          <p:cNvSpPr txBox="1"/>
          <p:nvPr/>
        </p:nvSpPr>
        <p:spPr>
          <a:xfrm>
            <a:off x="5405120" y="1076960"/>
            <a:ext cx="5979160" cy="4824911"/>
          </a:xfrm>
          <a:prstGeom prst="rect">
            <a:avLst/>
          </a:prstGeom>
          <a:noFill/>
        </p:spPr>
        <p:txBody>
          <a:bodyPr wrap="square" rtlCol="0">
            <a:spAutoFit/>
          </a:bodyPr>
          <a:lstStyle/>
          <a:p>
            <a:pPr>
              <a:lnSpc>
                <a:spcPct val="107000"/>
              </a:lnSpc>
              <a:spcAft>
                <a:spcPts val="800"/>
              </a:spcAft>
            </a:pPr>
            <a:r>
              <a:rPr lang="fr-FR" sz="1800" kern="100" dirty="0">
                <a:effectLst/>
                <a:latin typeface="Georgia" panose="02040502050405020303" pitchFamily="18" charset="0"/>
                <a:ea typeface="Aptos" panose="020B0004020202020204" pitchFamily="34" charset="0"/>
                <a:cs typeface="Times New Roman" panose="02020603050405020304" pitchFamily="18" charset="0"/>
              </a:rPr>
              <a:t>L’année 2024 se montre particulièrement cruelle avec notre club.</a:t>
            </a:r>
            <a:br>
              <a:rPr lang="fr-FR" sz="1800" kern="100" dirty="0">
                <a:effectLst/>
                <a:latin typeface="Georgia" panose="02040502050405020303" pitchFamily="18" charset="0"/>
                <a:ea typeface="Aptos" panose="020B0004020202020204" pitchFamily="34" charset="0"/>
                <a:cs typeface="Times New Roman" panose="02020603050405020304" pitchFamily="18" charset="0"/>
              </a:rPr>
            </a:br>
            <a:br>
              <a:rPr lang="fr-FR" sz="1800" kern="100" dirty="0">
                <a:effectLst/>
                <a:latin typeface="Georgia" panose="02040502050405020303" pitchFamily="18" charset="0"/>
                <a:ea typeface="Aptos" panose="020B0004020202020204" pitchFamily="34" charset="0"/>
                <a:cs typeface="Times New Roman" panose="02020603050405020304" pitchFamily="18" charset="0"/>
              </a:rPr>
            </a:br>
            <a:r>
              <a:rPr lang="fr-FR" sz="1800" kern="100" dirty="0">
                <a:effectLst/>
                <a:latin typeface="Georgia" panose="02040502050405020303" pitchFamily="18" charset="0"/>
                <a:ea typeface="Aptos" panose="020B0004020202020204" pitchFamily="34" charset="0"/>
                <a:cs typeface="Times New Roman" panose="02020603050405020304" pitchFamily="18" charset="0"/>
              </a:rPr>
              <a:t>Il y a moins d’une semaine nous vous annoncions le décès de notre ami le Docteur Jacques SARTEEL, aujourd’hui nous avons l’immense peine de savoir que notre ami le Docteur Eric GAUVIN nous a quittés.</a:t>
            </a:r>
          </a:p>
          <a:p>
            <a:pPr>
              <a:lnSpc>
                <a:spcPct val="107000"/>
              </a:lnSpc>
              <a:spcAft>
                <a:spcPts val="800"/>
              </a:spcAft>
            </a:pPr>
            <a:r>
              <a:rPr lang="fr-FR" sz="1800" kern="100" dirty="0">
                <a:effectLst/>
                <a:latin typeface="Georgia" panose="02040502050405020303" pitchFamily="18" charset="0"/>
                <a:ea typeface="Aptos" panose="020B0004020202020204" pitchFamily="34" charset="0"/>
                <a:cs typeface="Times New Roman" panose="02020603050405020304" pitchFamily="18" charset="0"/>
              </a:rPr>
              <a:t>Sa profession l’y obligeant, Eric s’était éloigné de notre club pour le midi de la France mais avait gardé des attaches à Thonon Les Bains. Au hasard de nos rencontres, il ne manquait jamais de se renseigner sur la vie du Club.</a:t>
            </a:r>
          </a:p>
          <a:p>
            <a:pPr>
              <a:lnSpc>
                <a:spcPct val="107000"/>
              </a:lnSpc>
              <a:spcAft>
                <a:spcPts val="800"/>
              </a:spcAft>
            </a:pPr>
            <a:r>
              <a:rPr lang="fr-FR" sz="1800" kern="100" dirty="0">
                <a:effectLst/>
                <a:latin typeface="Georgia" panose="02040502050405020303" pitchFamily="18" charset="0"/>
                <a:ea typeface="Aptos" panose="020B0004020202020204" pitchFamily="34" charset="0"/>
                <a:cs typeface="Times New Roman" panose="02020603050405020304" pitchFamily="18" charset="0"/>
              </a:rPr>
              <a:t>Nous gardons tous comme souvenirs sa bienveillance et son extrême gentillesse.</a:t>
            </a:r>
          </a:p>
          <a:p>
            <a:pPr>
              <a:lnSpc>
                <a:spcPct val="107000"/>
              </a:lnSpc>
              <a:spcAft>
                <a:spcPts val="800"/>
              </a:spcAft>
            </a:pPr>
            <a:r>
              <a:rPr lang="fr-FR" kern="100" dirty="0">
                <a:latin typeface="Georgia" panose="02040502050405020303" pitchFamily="18" charset="0"/>
                <a:ea typeface="Aptos" panose="020B0004020202020204" pitchFamily="34" charset="0"/>
                <a:cs typeface="Times New Roman" panose="02020603050405020304" pitchFamily="18" charset="0"/>
              </a:rPr>
              <a:t>JG</a:t>
            </a:r>
            <a:endParaRPr lang="fr-FR" sz="1800" kern="100" dirty="0">
              <a:effectLst/>
              <a:latin typeface="Georgia" panose="020405020504050203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5524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personne, Visage humain, ride, Citoyen sénior&#10;&#10;Le contenu généré par l’IA peut être incorrect.">
            <a:extLst>
              <a:ext uri="{FF2B5EF4-FFF2-40B4-BE49-F238E27FC236}">
                <a16:creationId xmlns:a16="http://schemas.microsoft.com/office/drawing/2014/main" id="{7AB6C359-3940-F1D5-6AAF-E3FC18BED795}"/>
              </a:ext>
            </a:extLst>
          </p:cNvPr>
          <p:cNvPicPr>
            <a:picLocks noGrp="1" noChangeAspect="1"/>
          </p:cNvPicPr>
          <p:nvPr>
            <p:ph idx="1"/>
          </p:nvPr>
        </p:nvPicPr>
        <p:blipFill>
          <a:blip r:embed="rId2"/>
          <a:stretch>
            <a:fillRect/>
          </a:stretch>
        </p:blipFill>
        <p:spPr>
          <a:xfrm>
            <a:off x="600372" y="655392"/>
            <a:ext cx="3197456" cy="4263275"/>
          </a:xfrm>
        </p:spPr>
      </p:pic>
      <p:sp>
        <p:nvSpPr>
          <p:cNvPr id="6" name="ZoneTexte 5">
            <a:extLst>
              <a:ext uri="{FF2B5EF4-FFF2-40B4-BE49-F238E27FC236}">
                <a16:creationId xmlns:a16="http://schemas.microsoft.com/office/drawing/2014/main" id="{1E234657-9FDF-6DF7-1033-4FD9170B5332}"/>
              </a:ext>
            </a:extLst>
          </p:cNvPr>
          <p:cNvSpPr txBox="1"/>
          <p:nvPr/>
        </p:nvSpPr>
        <p:spPr>
          <a:xfrm>
            <a:off x="600372" y="5196114"/>
            <a:ext cx="3197456" cy="646331"/>
          </a:xfrm>
          <a:prstGeom prst="rect">
            <a:avLst/>
          </a:prstGeom>
          <a:noFill/>
        </p:spPr>
        <p:txBody>
          <a:bodyPr wrap="square" rtlCol="0">
            <a:spAutoFit/>
          </a:bodyPr>
          <a:lstStyle/>
          <a:p>
            <a:pPr algn="ctr"/>
            <a:r>
              <a:rPr lang="fr-FR" dirty="0"/>
              <a:t>Jacques HENRI</a:t>
            </a:r>
          </a:p>
          <a:p>
            <a:pPr algn="ctr"/>
            <a:r>
              <a:rPr lang="fr-FR" dirty="0"/>
              <a:t>1934 - 2025</a:t>
            </a:r>
          </a:p>
        </p:txBody>
      </p:sp>
      <p:sp>
        <p:nvSpPr>
          <p:cNvPr id="8" name="ZoneTexte 7">
            <a:extLst>
              <a:ext uri="{FF2B5EF4-FFF2-40B4-BE49-F238E27FC236}">
                <a16:creationId xmlns:a16="http://schemas.microsoft.com/office/drawing/2014/main" id="{3A91B7BE-5D8E-3958-E3D9-7E0FC0BCF1BD}"/>
              </a:ext>
            </a:extLst>
          </p:cNvPr>
          <p:cNvSpPr txBox="1"/>
          <p:nvPr/>
        </p:nvSpPr>
        <p:spPr>
          <a:xfrm>
            <a:off x="4180788" y="655392"/>
            <a:ext cx="7451888" cy="5509200"/>
          </a:xfrm>
          <a:prstGeom prst="rect">
            <a:avLst/>
          </a:prstGeom>
          <a:noFill/>
        </p:spPr>
        <p:txBody>
          <a:bodyPr wrap="square" rtlCol="0">
            <a:spAutoFit/>
          </a:bodyPr>
          <a:lstStyle/>
          <a:p>
            <a:r>
              <a:rPr lang="fr-FR" sz="1600" dirty="0">
                <a:latin typeface="Georgia Pro" panose="02040502050405020303" pitchFamily="18" charset="0"/>
              </a:rPr>
              <a:t>C'est toujours avec un sentiment de tristesse que l'on voit s’éloigner un membre de notre club. Avec d'autant plus de nostalgie que ce membre nous a toujours accompagné de son esprit Rotarien dans la discrétion et la gentillesse. Mais ceux qui le connaissent et l'ont côtoyé savent que « SERVIR D’ABORD » est toujours resté ancré au fond de lui-même. </a:t>
            </a:r>
            <a:br>
              <a:rPr lang="fr-FR" sz="1600" dirty="0">
                <a:latin typeface="Georgia Pro" panose="02040502050405020303" pitchFamily="18" charset="0"/>
              </a:rPr>
            </a:br>
            <a:endParaRPr lang="fr-FR" sz="1600" dirty="0">
              <a:latin typeface="Georgia Pro" panose="02040502050405020303" pitchFamily="18" charset="0"/>
            </a:endParaRPr>
          </a:p>
          <a:p>
            <a:r>
              <a:rPr lang="fr-FR" sz="1600" dirty="0">
                <a:latin typeface="Georgia Pro" panose="02040502050405020303" pitchFamily="18" charset="0"/>
              </a:rPr>
              <a:t>Présenté à notre Club en 1998 durant la présidence de notre regretté Jean-Pierre Parodi, il a su répondre présent lorsque cela était nécessaire, en s'acquittant à plusieurs reprises , toujours dans la discrétion et l'efficacité qui est la sienne, de la tâche de Secrétaire. Durant l’année rotarienne 2004/2005, sous la présidence de Jean Belvèze, puis en 2007/2008 sous la présidence de Claude Floret.   </a:t>
            </a:r>
            <a:br>
              <a:rPr lang="fr-FR" sz="1600" dirty="0">
                <a:latin typeface="Georgia Pro" panose="02040502050405020303" pitchFamily="18" charset="0"/>
              </a:rPr>
            </a:br>
            <a:endParaRPr lang="fr-FR" sz="1600" dirty="0">
              <a:latin typeface="Georgia Pro" panose="02040502050405020303" pitchFamily="18" charset="0"/>
            </a:endParaRPr>
          </a:p>
          <a:p>
            <a:r>
              <a:rPr lang="fr-FR" sz="1600" dirty="0">
                <a:latin typeface="Georgia Pro" panose="02040502050405020303" pitchFamily="18" charset="0"/>
              </a:rPr>
              <a:t> Peut-on passer sous silence, le rôle qu'il a aussi joué dans "l'éclosion" d'un violoniste de rue devenu "virtuose" et chef d'orchestre, dont le nom est aujourd'hui connu et reconnu des mélomanes : Christian DANOWICZ. Jacques et Jeanine, dans ce pur esprit Rotarien que nous essayons d'avoir nous- même, se sont employés à l'aider dans le développement de sa carrière, dans la fourniture de moyens lorsque cela fut nécessaire.</a:t>
            </a:r>
            <a:br>
              <a:rPr lang="fr-FR" sz="1600" dirty="0">
                <a:latin typeface="Georgia Pro" panose="02040502050405020303" pitchFamily="18" charset="0"/>
              </a:rPr>
            </a:br>
            <a:endParaRPr lang="fr-FR" sz="1600" dirty="0">
              <a:latin typeface="Georgia Pro" panose="02040502050405020303" pitchFamily="18" charset="0"/>
            </a:endParaRPr>
          </a:p>
          <a:p>
            <a:r>
              <a:rPr lang="fr-FR" sz="1600" dirty="0">
                <a:latin typeface="Georgia Pro" panose="02040502050405020303" pitchFamily="18" charset="0"/>
              </a:rPr>
              <a:t>Cher Jacques, tu resteras par ton éthique, dans nos mémoires.  Ton nom est définitivement gravé dans le marbre du Rotary club Thonon Léman et l'esprit qui l'anime contribuera à te tenir encore et toujours près de nous .</a:t>
            </a:r>
          </a:p>
        </p:txBody>
      </p:sp>
    </p:spTree>
    <p:extLst>
      <p:ext uri="{BB962C8B-B14F-4D97-AF65-F5344CB8AC3E}">
        <p14:creationId xmlns:p14="http://schemas.microsoft.com/office/powerpoint/2010/main" val="267078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descr="LOUIS MERMET&#10;">
            <a:extLst>
              <a:ext uri="{FF2B5EF4-FFF2-40B4-BE49-F238E27FC236}">
                <a16:creationId xmlns:a16="http://schemas.microsoft.com/office/drawing/2014/main" id="{5C391EBB-C26C-8950-5972-D351AB8BDF67}"/>
              </a:ext>
            </a:extLst>
          </p:cNvPr>
          <p:cNvSpPr txBox="1"/>
          <p:nvPr/>
        </p:nvSpPr>
        <p:spPr>
          <a:xfrm>
            <a:off x="427285" y="5390212"/>
            <a:ext cx="3482332" cy="923330"/>
          </a:xfrm>
          <a:prstGeom prst="rect">
            <a:avLst/>
          </a:prstGeom>
          <a:noFill/>
        </p:spPr>
        <p:txBody>
          <a:bodyPr wrap="square" rtlCol="0">
            <a:spAutoFit/>
          </a:bodyPr>
          <a:lstStyle/>
          <a:p>
            <a:pPr algn="ctr"/>
            <a:r>
              <a:rPr lang="fr-FR" dirty="0"/>
              <a:t>Philippe RONDEPIERRE</a:t>
            </a:r>
          </a:p>
          <a:p>
            <a:pPr algn="ctr"/>
            <a:r>
              <a:rPr lang="fr-FR" dirty="0"/>
              <a:t>1996</a:t>
            </a:r>
            <a:br>
              <a:rPr lang="fr-FR" dirty="0"/>
            </a:br>
            <a:endParaRPr lang="fr-FR" dirty="0"/>
          </a:p>
        </p:txBody>
      </p:sp>
      <p:pic>
        <p:nvPicPr>
          <p:cNvPr id="3" name="Image 2" descr="Une image contenant texte&#10;&#10;Description générée automatiquement">
            <a:extLst>
              <a:ext uri="{FF2B5EF4-FFF2-40B4-BE49-F238E27FC236}">
                <a16:creationId xmlns:a16="http://schemas.microsoft.com/office/drawing/2014/main" id="{38FCACB6-AA5E-82E8-5E05-A361CF5C5857}"/>
              </a:ext>
            </a:extLst>
          </p:cNvPr>
          <p:cNvPicPr>
            <a:picLocks noChangeAspect="1"/>
          </p:cNvPicPr>
          <p:nvPr/>
        </p:nvPicPr>
        <p:blipFill>
          <a:blip r:embed="rId4"/>
          <a:stretch>
            <a:fillRect/>
          </a:stretch>
        </p:blipFill>
        <p:spPr>
          <a:xfrm>
            <a:off x="537993" y="871322"/>
            <a:ext cx="3223913" cy="4191086"/>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8797D6CE-627A-A7E2-8A05-F8404916FEA5}"/>
              </a:ext>
            </a:extLst>
          </p:cNvPr>
          <p:cNvPicPr>
            <a:picLocks noChangeAspect="1"/>
          </p:cNvPicPr>
          <p:nvPr/>
        </p:nvPicPr>
        <p:blipFill>
          <a:blip r:embed="rId5"/>
          <a:stretch>
            <a:fillRect/>
          </a:stretch>
        </p:blipFill>
        <p:spPr>
          <a:xfrm>
            <a:off x="3909617" y="871321"/>
            <a:ext cx="7753350" cy="5205921"/>
          </a:xfrm>
          <a:prstGeom prst="rect">
            <a:avLst/>
          </a:prstGeom>
        </p:spPr>
      </p:pic>
    </p:spTree>
    <p:extLst>
      <p:ext uri="{BB962C8B-B14F-4D97-AF65-F5344CB8AC3E}">
        <p14:creationId xmlns:p14="http://schemas.microsoft.com/office/powerpoint/2010/main" val="331373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descr="Une image contenant texte&#10;&#10;Description générée automatiquement">
            <a:extLst>
              <a:ext uri="{FF2B5EF4-FFF2-40B4-BE49-F238E27FC236}">
                <a16:creationId xmlns:a16="http://schemas.microsoft.com/office/drawing/2014/main" id="{85AF871B-2AFF-9FA3-EEC6-B779E319F412}"/>
              </a:ext>
            </a:extLst>
          </p:cNvPr>
          <p:cNvPicPr>
            <a:picLocks noChangeAspect="1"/>
          </p:cNvPicPr>
          <p:nvPr/>
        </p:nvPicPr>
        <p:blipFill>
          <a:blip r:embed="rId4"/>
          <a:stretch>
            <a:fillRect/>
          </a:stretch>
        </p:blipFill>
        <p:spPr>
          <a:xfrm>
            <a:off x="724250" y="1045028"/>
            <a:ext cx="2558226" cy="3325693"/>
          </a:xfrm>
          <a:prstGeom prst="rect">
            <a:avLst/>
          </a:prstGeom>
        </p:spPr>
      </p:pic>
      <p:sp>
        <p:nvSpPr>
          <p:cNvPr id="3" name="ZoneTexte 2" descr="LOUIS MERMET&#10;">
            <a:extLst>
              <a:ext uri="{FF2B5EF4-FFF2-40B4-BE49-F238E27FC236}">
                <a16:creationId xmlns:a16="http://schemas.microsoft.com/office/drawing/2014/main" id="{C9C11254-7B1B-88F9-6B2A-9656F9B5F733}"/>
              </a:ext>
            </a:extLst>
          </p:cNvPr>
          <p:cNvSpPr txBox="1"/>
          <p:nvPr/>
        </p:nvSpPr>
        <p:spPr>
          <a:xfrm>
            <a:off x="187650" y="4914721"/>
            <a:ext cx="3631425" cy="1200329"/>
          </a:xfrm>
          <a:prstGeom prst="rect">
            <a:avLst/>
          </a:prstGeom>
          <a:noFill/>
        </p:spPr>
        <p:txBody>
          <a:bodyPr wrap="square" rtlCol="0">
            <a:spAutoFit/>
          </a:bodyPr>
          <a:lstStyle/>
          <a:p>
            <a:pPr algn="ctr"/>
            <a:r>
              <a:rPr lang="fr-FR" dirty="0"/>
              <a:t>Jean-Marie CHICLIN</a:t>
            </a:r>
          </a:p>
          <a:p>
            <a:pPr algn="ctr"/>
            <a:r>
              <a:rPr lang="fr-FR" dirty="0"/>
              <a:t>Avril 1997</a:t>
            </a:r>
          </a:p>
          <a:p>
            <a:pPr algn="ctr"/>
            <a:br>
              <a:rPr lang="fr-FR" dirty="0"/>
            </a:br>
            <a:endParaRPr lang="fr-FR" dirty="0"/>
          </a:p>
        </p:txBody>
      </p:sp>
      <p:pic>
        <p:nvPicPr>
          <p:cNvPr id="5" name="Image 4">
            <a:extLst>
              <a:ext uri="{FF2B5EF4-FFF2-40B4-BE49-F238E27FC236}">
                <a16:creationId xmlns:a16="http://schemas.microsoft.com/office/drawing/2014/main" id="{35DBA965-2A08-AA4D-8978-7106B9E36E3E}"/>
              </a:ext>
            </a:extLst>
          </p:cNvPr>
          <p:cNvPicPr>
            <a:picLocks noChangeAspect="1"/>
          </p:cNvPicPr>
          <p:nvPr/>
        </p:nvPicPr>
        <p:blipFill>
          <a:blip r:embed="rId5"/>
          <a:stretch>
            <a:fillRect/>
          </a:stretch>
        </p:blipFill>
        <p:spPr>
          <a:xfrm>
            <a:off x="3681316" y="742950"/>
            <a:ext cx="8039100" cy="5372100"/>
          </a:xfrm>
          <a:prstGeom prst="rect">
            <a:avLst/>
          </a:prstGeom>
        </p:spPr>
      </p:pic>
    </p:spTree>
    <p:extLst>
      <p:ext uri="{BB962C8B-B14F-4D97-AF65-F5344CB8AC3E}">
        <p14:creationId xmlns:p14="http://schemas.microsoft.com/office/powerpoint/2010/main" val="274172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ZoneTexte 15" descr="LOUIS MERMET&#10;">
            <a:extLst>
              <a:ext uri="{FF2B5EF4-FFF2-40B4-BE49-F238E27FC236}">
                <a16:creationId xmlns:a16="http://schemas.microsoft.com/office/drawing/2014/main" id="{99110232-157C-191B-11A4-1C150B1075E5}"/>
              </a:ext>
            </a:extLst>
          </p:cNvPr>
          <p:cNvSpPr txBox="1"/>
          <p:nvPr/>
        </p:nvSpPr>
        <p:spPr>
          <a:xfrm>
            <a:off x="8353792" y="5771674"/>
            <a:ext cx="3449051" cy="1200329"/>
          </a:xfrm>
          <a:prstGeom prst="rect">
            <a:avLst/>
          </a:prstGeom>
          <a:noFill/>
        </p:spPr>
        <p:txBody>
          <a:bodyPr wrap="square" rtlCol="0">
            <a:spAutoFit/>
          </a:bodyPr>
          <a:lstStyle/>
          <a:p>
            <a:pPr algn="ctr"/>
            <a:r>
              <a:rPr lang="fr-FR" dirty="0"/>
              <a:t>Janine DUPONT VALFROY</a:t>
            </a:r>
          </a:p>
          <a:p>
            <a:pPr algn="ctr"/>
            <a:r>
              <a:rPr lang="fr-FR" dirty="0"/>
              <a:t>31 octobre 2020</a:t>
            </a:r>
          </a:p>
          <a:p>
            <a:pPr algn="ctr"/>
            <a:br>
              <a:rPr lang="fr-FR" dirty="0"/>
            </a:br>
            <a:endParaRPr lang="fr-FR" dirty="0"/>
          </a:p>
        </p:txBody>
      </p:sp>
      <p:pic>
        <p:nvPicPr>
          <p:cNvPr id="4" name="Image 3" descr="Une image contenant personne, femme, vieux, souriant&#10;&#10;Description générée automatiquement">
            <a:extLst>
              <a:ext uri="{FF2B5EF4-FFF2-40B4-BE49-F238E27FC236}">
                <a16:creationId xmlns:a16="http://schemas.microsoft.com/office/drawing/2014/main" id="{D3977E98-809F-F862-C2C0-E73E93249280}"/>
              </a:ext>
            </a:extLst>
          </p:cNvPr>
          <p:cNvPicPr>
            <a:picLocks noChangeAspect="1"/>
          </p:cNvPicPr>
          <p:nvPr/>
        </p:nvPicPr>
        <p:blipFill>
          <a:blip r:embed="rId4"/>
          <a:stretch>
            <a:fillRect/>
          </a:stretch>
        </p:blipFill>
        <p:spPr>
          <a:xfrm>
            <a:off x="8468265" y="1282264"/>
            <a:ext cx="3220104" cy="4293472"/>
          </a:xfrm>
          <a:prstGeom prst="rect">
            <a:avLst/>
          </a:prstGeom>
        </p:spPr>
      </p:pic>
      <p:sp>
        <p:nvSpPr>
          <p:cNvPr id="2" name="ZoneTexte 1">
            <a:extLst>
              <a:ext uri="{FF2B5EF4-FFF2-40B4-BE49-F238E27FC236}">
                <a16:creationId xmlns:a16="http://schemas.microsoft.com/office/drawing/2014/main" id="{B12D4EF4-6FA8-76CB-F083-BB79C58945B5}"/>
              </a:ext>
            </a:extLst>
          </p:cNvPr>
          <p:cNvSpPr txBox="1"/>
          <p:nvPr/>
        </p:nvSpPr>
        <p:spPr>
          <a:xfrm>
            <a:off x="8879245" y="483079"/>
            <a:ext cx="2398143" cy="1015663"/>
          </a:xfrm>
          <a:prstGeom prst="rect">
            <a:avLst/>
          </a:prstGeom>
          <a:noFill/>
        </p:spPr>
        <p:txBody>
          <a:bodyPr wrap="square" rtlCol="0">
            <a:spAutoFit/>
          </a:bodyPr>
          <a:lstStyle/>
          <a:p>
            <a:pPr algn="ctr"/>
            <a:r>
              <a:rPr lang="fr-FR" sz="1400" dirty="0"/>
              <a:t>Une amour fou du monde,</a:t>
            </a:r>
          </a:p>
          <a:p>
            <a:pPr algn="ctr"/>
            <a:endParaRPr lang="fr-FR" sz="1400" dirty="0"/>
          </a:p>
          <a:p>
            <a:pPr algn="ctr"/>
            <a:r>
              <a:rPr lang="fr-FR" sz="1400" dirty="0"/>
              <a:t>Une énergie insatiable !</a:t>
            </a:r>
          </a:p>
          <a:p>
            <a:endParaRPr lang="fr-FR" dirty="0"/>
          </a:p>
        </p:txBody>
      </p:sp>
      <p:sp>
        <p:nvSpPr>
          <p:cNvPr id="3" name="ZoneTexte 2" descr="LOUIS MERMET&#10;">
            <a:extLst>
              <a:ext uri="{FF2B5EF4-FFF2-40B4-BE49-F238E27FC236}">
                <a16:creationId xmlns:a16="http://schemas.microsoft.com/office/drawing/2014/main" id="{063D33C8-C2D8-90D8-CC92-AE2F6796F7A4}"/>
              </a:ext>
            </a:extLst>
          </p:cNvPr>
          <p:cNvSpPr txBox="1"/>
          <p:nvPr/>
        </p:nvSpPr>
        <p:spPr>
          <a:xfrm>
            <a:off x="4371473" y="5763650"/>
            <a:ext cx="3449051" cy="1477328"/>
          </a:xfrm>
          <a:prstGeom prst="rect">
            <a:avLst/>
          </a:prstGeom>
          <a:noFill/>
        </p:spPr>
        <p:txBody>
          <a:bodyPr wrap="square" rtlCol="0">
            <a:spAutoFit/>
          </a:bodyPr>
          <a:lstStyle/>
          <a:p>
            <a:pPr algn="ctr"/>
            <a:r>
              <a:rPr lang="fr-FR" dirty="0"/>
              <a:t>Pierre DUPONT VALFROY</a:t>
            </a:r>
          </a:p>
          <a:p>
            <a:pPr algn="ctr"/>
            <a:r>
              <a:rPr lang="fr-FR" dirty="0"/>
              <a:t>2000</a:t>
            </a:r>
          </a:p>
          <a:p>
            <a:pPr algn="ctr"/>
            <a:endParaRPr lang="fr-FR" dirty="0"/>
          </a:p>
          <a:p>
            <a:pPr algn="ctr"/>
            <a:br>
              <a:rPr lang="fr-FR" dirty="0"/>
            </a:br>
            <a:endParaRPr lang="fr-FR" dirty="0"/>
          </a:p>
        </p:txBody>
      </p:sp>
      <p:pic>
        <p:nvPicPr>
          <p:cNvPr id="5" name="Image 4" descr="Une image contenant chapeau&#10;&#10;Description générée automatiquement">
            <a:extLst>
              <a:ext uri="{FF2B5EF4-FFF2-40B4-BE49-F238E27FC236}">
                <a16:creationId xmlns:a16="http://schemas.microsoft.com/office/drawing/2014/main" id="{FB5CCB68-71AD-002C-E6CA-670D1FAC4A7A}"/>
              </a:ext>
            </a:extLst>
          </p:cNvPr>
          <p:cNvPicPr>
            <a:picLocks noChangeAspect="1"/>
          </p:cNvPicPr>
          <p:nvPr/>
        </p:nvPicPr>
        <p:blipFill>
          <a:blip r:embed="rId5"/>
          <a:stretch>
            <a:fillRect/>
          </a:stretch>
        </p:blipFill>
        <p:spPr>
          <a:xfrm>
            <a:off x="4484043" y="1282264"/>
            <a:ext cx="3223913" cy="4191087"/>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581CB433-B495-773F-BB0A-AA45B64AC383}"/>
              </a:ext>
            </a:extLst>
          </p:cNvPr>
          <p:cNvPicPr>
            <a:picLocks noChangeAspect="1"/>
          </p:cNvPicPr>
          <p:nvPr/>
        </p:nvPicPr>
        <p:blipFill>
          <a:blip r:embed="rId6"/>
          <a:stretch>
            <a:fillRect/>
          </a:stretch>
        </p:blipFill>
        <p:spPr>
          <a:xfrm>
            <a:off x="591801" y="1288541"/>
            <a:ext cx="3692651" cy="3196474"/>
          </a:xfrm>
          <a:prstGeom prst="rect">
            <a:avLst/>
          </a:prstGeom>
        </p:spPr>
      </p:pic>
    </p:spTree>
    <p:extLst>
      <p:ext uri="{BB962C8B-B14F-4D97-AF65-F5344CB8AC3E}">
        <p14:creationId xmlns:p14="http://schemas.microsoft.com/office/powerpoint/2010/main" val="3609337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0;">
            <a:extLst>
              <a:ext uri="{FF2B5EF4-FFF2-40B4-BE49-F238E27FC236}">
                <a16:creationId xmlns:a16="http://schemas.microsoft.com/office/drawing/2014/main" id="{0E4CAD0C-D7B8-2A28-0970-DE43B7F12296}"/>
              </a:ext>
            </a:extLst>
          </p:cNvPr>
          <p:cNvPicPr>
            <a:picLocks noChangeAspect="1"/>
          </p:cNvPicPr>
          <p:nvPr/>
        </p:nvPicPr>
        <p:blipFill>
          <a:blip r:embed="rId2"/>
          <a:stretch>
            <a:fillRect/>
          </a:stretch>
        </p:blipFill>
        <p:spPr>
          <a:xfrm>
            <a:off x="623503" y="773002"/>
            <a:ext cx="3220108" cy="4186141"/>
          </a:xfrm>
          <a:prstGeom prst="rect">
            <a:avLst/>
          </a:prstGeom>
        </p:spPr>
      </p:pic>
      <p:sp>
        <p:nvSpPr>
          <p:cNvPr id="5" name="ZoneTexte 4" descr="LOUIS MERMET&#10;">
            <a:extLst>
              <a:ext uri="{FF2B5EF4-FFF2-40B4-BE49-F238E27FC236}">
                <a16:creationId xmlns:a16="http://schemas.microsoft.com/office/drawing/2014/main" id="{96ABA190-D75A-3C2C-ABA9-D1A4589D62C2}"/>
              </a:ext>
            </a:extLst>
          </p:cNvPr>
          <p:cNvSpPr txBox="1"/>
          <p:nvPr/>
        </p:nvSpPr>
        <p:spPr>
          <a:xfrm>
            <a:off x="749990" y="5108074"/>
            <a:ext cx="2967134" cy="923330"/>
          </a:xfrm>
          <a:prstGeom prst="rect">
            <a:avLst/>
          </a:prstGeom>
          <a:noFill/>
        </p:spPr>
        <p:txBody>
          <a:bodyPr wrap="square" rtlCol="0">
            <a:spAutoFit/>
          </a:bodyPr>
          <a:lstStyle/>
          <a:p>
            <a:pPr algn="ctr"/>
            <a:r>
              <a:rPr lang="fr-FR" dirty="0"/>
              <a:t>Louis MERMET</a:t>
            </a:r>
          </a:p>
          <a:p>
            <a:pPr algn="ctr"/>
            <a:r>
              <a:rPr lang="fr-FR" dirty="0"/>
              <a:t>2000</a:t>
            </a:r>
            <a:br>
              <a:rPr lang="fr-FR" dirty="0"/>
            </a:br>
            <a:endParaRPr lang="fr-FR" dirty="0"/>
          </a:p>
        </p:txBody>
      </p:sp>
      <p:pic>
        <p:nvPicPr>
          <p:cNvPr id="7" name="Image 6">
            <a:extLst>
              <a:ext uri="{FF2B5EF4-FFF2-40B4-BE49-F238E27FC236}">
                <a16:creationId xmlns:a16="http://schemas.microsoft.com/office/drawing/2014/main" id="{2179DDDB-8C40-C3D4-D280-1CB9CD952CA1}"/>
              </a:ext>
            </a:extLst>
          </p:cNvPr>
          <p:cNvPicPr>
            <a:picLocks noChangeAspect="1"/>
          </p:cNvPicPr>
          <p:nvPr/>
        </p:nvPicPr>
        <p:blipFill>
          <a:blip r:embed="rId3"/>
          <a:stretch>
            <a:fillRect/>
          </a:stretch>
        </p:blipFill>
        <p:spPr>
          <a:xfrm>
            <a:off x="4999045" y="552200"/>
            <a:ext cx="5067739" cy="5753599"/>
          </a:xfrm>
          <a:prstGeom prst="rect">
            <a:avLst/>
          </a:prstGeom>
        </p:spPr>
      </p:pic>
    </p:spTree>
    <p:extLst>
      <p:ext uri="{BB962C8B-B14F-4D97-AF65-F5344CB8AC3E}">
        <p14:creationId xmlns:p14="http://schemas.microsoft.com/office/powerpoint/2010/main" val="149124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descr="LOUIS MERMET&#10;">
            <a:extLst>
              <a:ext uri="{FF2B5EF4-FFF2-40B4-BE49-F238E27FC236}">
                <a16:creationId xmlns:a16="http://schemas.microsoft.com/office/drawing/2014/main" id="{BCCC03A9-C9F2-701E-D627-BB2F08384236}"/>
              </a:ext>
            </a:extLst>
          </p:cNvPr>
          <p:cNvSpPr txBox="1"/>
          <p:nvPr/>
        </p:nvSpPr>
        <p:spPr>
          <a:xfrm>
            <a:off x="799112" y="5297070"/>
            <a:ext cx="3290565" cy="1200329"/>
          </a:xfrm>
          <a:prstGeom prst="rect">
            <a:avLst/>
          </a:prstGeom>
          <a:noFill/>
        </p:spPr>
        <p:txBody>
          <a:bodyPr wrap="square" rtlCol="0">
            <a:spAutoFit/>
          </a:bodyPr>
          <a:lstStyle/>
          <a:p>
            <a:pPr algn="ctr"/>
            <a:r>
              <a:rPr lang="fr-FR" dirty="0"/>
              <a:t>François BERNARD</a:t>
            </a:r>
          </a:p>
          <a:p>
            <a:pPr algn="ctr"/>
            <a:r>
              <a:rPr lang="fr-FR" dirty="0"/>
              <a:t>2000</a:t>
            </a:r>
          </a:p>
          <a:p>
            <a:pPr algn="ctr"/>
            <a:br>
              <a:rPr lang="fr-FR" dirty="0"/>
            </a:br>
            <a:endParaRPr lang="fr-FR" dirty="0"/>
          </a:p>
        </p:txBody>
      </p:sp>
      <p:pic>
        <p:nvPicPr>
          <p:cNvPr id="3" name="Image 2" descr="Une image contenant cravate, homme, personne, intérieur&#10;&#10;Description générée automatiquement">
            <a:extLst>
              <a:ext uri="{FF2B5EF4-FFF2-40B4-BE49-F238E27FC236}">
                <a16:creationId xmlns:a16="http://schemas.microsoft.com/office/drawing/2014/main" id="{367B887A-C227-00B0-59A5-5FF1C6471F7A}"/>
              </a:ext>
            </a:extLst>
          </p:cNvPr>
          <p:cNvPicPr>
            <a:picLocks noChangeAspect="1"/>
          </p:cNvPicPr>
          <p:nvPr/>
        </p:nvPicPr>
        <p:blipFill>
          <a:blip r:embed="rId4"/>
          <a:stretch>
            <a:fillRect/>
          </a:stretch>
        </p:blipFill>
        <p:spPr>
          <a:xfrm>
            <a:off x="799112" y="829189"/>
            <a:ext cx="3163727" cy="4112845"/>
          </a:xfrm>
          <a:prstGeom prst="rect">
            <a:avLst/>
          </a:prstGeom>
        </p:spPr>
      </p:pic>
      <p:pic>
        <p:nvPicPr>
          <p:cNvPr id="5" name="Image 4">
            <a:extLst>
              <a:ext uri="{FF2B5EF4-FFF2-40B4-BE49-F238E27FC236}">
                <a16:creationId xmlns:a16="http://schemas.microsoft.com/office/drawing/2014/main" id="{69751883-8DB0-F3B9-8D94-C2EE70BB15B8}"/>
              </a:ext>
            </a:extLst>
          </p:cNvPr>
          <p:cNvPicPr>
            <a:picLocks noChangeAspect="1"/>
          </p:cNvPicPr>
          <p:nvPr/>
        </p:nvPicPr>
        <p:blipFill>
          <a:blip r:embed="rId5"/>
          <a:stretch>
            <a:fillRect/>
          </a:stretch>
        </p:blipFill>
        <p:spPr>
          <a:xfrm>
            <a:off x="4589243" y="671804"/>
            <a:ext cx="7026162" cy="4991878"/>
          </a:xfrm>
          <a:prstGeom prst="rect">
            <a:avLst/>
          </a:prstGeom>
        </p:spPr>
      </p:pic>
    </p:spTree>
    <p:extLst>
      <p:ext uri="{BB962C8B-B14F-4D97-AF65-F5344CB8AC3E}">
        <p14:creationId xmlns:p14="http://schemas.microsoft.com/office/powerpoint/2010/main" val="86940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personne, homme, habits, complet&#10;&#10;Description générée automatiquement">
            <a:extLst>
              <a:ext uri="{FF2B5EF4-FFF2-40B4-BE49-F238E27FC236}">
                <a16:creationId xmlns:a16="http://schemas.microsoft.com/office/drawing/2014/main" id="{0E986EE6-CF80-536F-A391-374C5133414C}"/>
              </a:ext>
            </a:extLst>
          </p:cNvPr>
          <p:cNvPicPr>
            <a:picLocks noChangeAspect="1"/>
          </p:cNvPicPr>
          <p:nvPr/>
        </p:nvPicPr>
        <p:blipFill>
          <a:blip r:embed="rId4"/>
          <a:stretch>
            <a:fillRect/>
          </a:stretch>
        </p:blipFill>
        <p:spPr>
          <a:xfrm>
            <a:off x="1382313" y="1058837"/>
            <a:ext cx="3220107" cy="4186139"/>
          </a:xfrm>
          <a:prstGeom prst="rect">
            <a:avLst/>
          </a:prstGeom>
        </p:spPr>
      </p:pic>
      <p:sp>
        <p:nvSpPr>
          <p:cNvPr id="6" name="ZoneTexte 5" descr="LOUIS MERMET&#10;">
            <a:extLst>
              <a:ext uri="{FF2B5EF4-FFF2-40B4-BE49-F238E27FC236}">
                <a16:creationId xmlns:a16="http://schemas.microsoft.com/office/drawing/2014/main" id="{C3A11397-CB1E-9389-02F1-4DBD9DB84AAE}"/>
              </a:ext>
            </a:extLst>
          </p:cNvPr>
          <p:cNvSpPr txBox="1"/>
          <p:nvPr/>
        </p:nvSpPr>
        <p:spPr>
          <a:xfrm>
            <a:off x="1508799" y="5358976"/>
            <a:ext cx="2967134" cy="923330"/>
          </a:xfrm>
          <a:prstGeom prst="rect">
            <a:avLst/>
          </a:prstGeom>
          <a:noFill/>
        </p:spPr>
        <p:txBody>
          <a:bodyPr wrap="square" rtlCol="0">
            <a:spAutoFit/>
          </a:bodyPr>
          <a:lstStyle/>
          <a:p>
            <a:pPr algn="ctr"/>
            <a:r>
              <a:rPr lang="fr-FR" dirty="0"/>
              <a:t>Frederik DE BEER</a:t>
            </a:r>
          </a:p>
          <a:p>
            <a:pPr algn="ctr"/>
            <a:r>
              <a:rPr lang="fr-FR" dirty="0"/>
              <a:t>2007</a:t>
            </a:r>
            <a:br>
              <a:rPr lang="fr-FR" dirty="0"/>
            </a:br>
            <a:endParaRPr lang="fr-FR" dirty="0"/>
          </a:p>
        </p:txBody>
      </p:sp>
    </p:spTree>
    <p:extLst>
      <p:ext uri="{BB962C8B-B14F-4D97-AF65-F5344CB8AC3E}">
        <p14:creationId xmlns:p14="http://schemas.microsoft.com/office/powerpoint/2010/main" val="180151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oneTexte 13" descr="LOUIS MERMET&#10;">
            <a:extLst>
              <a:ext uri="{FF2B5EF4-FFF2-40B4-BE49-F238E27FC236}">
                <a16:creationId xmlns:a16="http://schemas.microsoft.com/office/drawing/2014/main" id="{A8B809FD-0092-3980-CE04-27F45BADA05D}"/>
              </a:ext>
            </a:extLst>
          </p:cNvPr>
          <p:cNvSpPr txBox="1"/>
          <p:nvPr/>
        </p:nvSpPr>
        <p:spPr>
          <a:xfrm>
            <a:off x="1193285" y="5212083"/>
            <a:ext cx="2967134" cy="923330"/>
          </a:xfrm>
          <a:prstGeom prst="rect">
            <a:avLst/>
          </a:prstGeom>
          <a:noFill/>
        </p:spPr>
        <p:txBody>
          <a:bodyPr wrap="square" rtlCol="0">
            <a:spAutoFit/>
          </a:bodyPr>
          <a:lstStyle/>
          <a:p>
            <a:pPr algn="ctr"/>
            <a:r>
              <a:rPr lang="fr-FR" dirty="0"/>
              <a:t>Alain DESSAIX</a:t>
            </a:r>
          </a:p>
          <a:p>
            <a:pPr algn="ctr"/>
            <a:r>
              <a:rPr lang="fr-FR" dirty="0"/>
              <a:t>2013</a:t>
            </a:r>
            <a:br>
              <a:rPr lang="fr-FR" dirty="0"/>
            </a:br>
            <a:endParaRPr lang="fr-FR" dirty="0"/>
          </a:p>
        </p:txBody>
      </p:sp>
      <p:sp>
        <p:nvSpPr>
          <p:cNvPr id="15" name="ZoneTexte 14" descr="LOUIS MERMET&#10;">
            <a:extLst>
              <a:ext uri="{FF2B5EF4-FFF2-40B4-BE49-F238E27FC236}">
                <a16:creationId xmlns:a16="http://schemas.microsoft.com/office/drawing/2014/main" id="{695D6A58-E05B-F8F8-1A73-4ACEE8F9AA80}"/>
              </a:ext>
            </a:extLst>
          </p:cNvPr>
          <p:cNvSpPr txBox="1"/>
          <p:nvPr/>
        </p:nvSpPr>
        <p:spPr>
          <a:xfrm>
            <a:off x="4683120" y="5212083"/>
            <a:ext cx="2967134" cy="923330"/>
          </a:xfrm>
          <a:prstGeom prst="rect">
            <a:avLst/>
          </a:prstGeom>
          <a:noFill/>
        </p:spPr>
        <p:txBody>
          <a:bodyPr wrap="square" rtlCol="0">
            <a:spAutoFit/>
          </a:bodyPr>
          <a:lstStyle/>
          <a:p>
            <a:pPr algn="ctr"/>
            <a:r>
              <a:rPr lang="fr-FR" dirty="0"/>
              <a:t>Jean-Louis LETELLIER</a:t>
            </a:r>
          </a:p>
          <a:p>
            <a:pPr algn="ctr"/>
            <a:r>
              <a:rPr lang="fr-FR" dirty="0"/>
              <a:t>2014</a:t>
            </a:r>
            <a:br>
              <a:rPr lang="fr-FR" dirty="0"/>
            </a:br>
            <a:endParaRPr lang="fr-FR" dirty="0"/>
          </a:p>
        </p:txBody>
      </p:sp>
      <p:sp>
        <p:nvSpPr>
          <p:cNvPr id="19" name="ZoneTexte 18" descr="LOUIS MERMET&#10;">
            <a:extLst>
              <a:ext uri="{FF2B5EF4-FFF2-40B4-BE49-F238E27FC236}">
                <a16:creationId xmlns:a16="http://schemas.microsoft.com/office/drawing/2014/main" id="{2D6EC1EF-A7BD-B68C-E0DD-8D615DDB4E84}"/>
              </a:ext>
            </a:extLst>
          </p:cNvPr>
          <p:cNvSpPr txBox="1"/>
          <p:nvPr/>
        </p:nvSpPr>
        <p:spPr>
          <a:xfrm>
            <a:off x="8094823" y="5212083"/>
            <a:ext cx="2967134" cy="923330"/>
          </a:xfrm>
          <a:prstGeom prst="rect">
            <a:avLst/>
          </a:prstGeom>
          <a:noFill/>
        </p:spPr>
        <p:txBody>
          <a:bodyPr wrap="square" rtlCol="0">
            <a:spAutoFit/>
          </a:bodyPr>
          <a:lstStyle/>
          <a:p>
            <a:pPr algn="ctr"/>
            <a:r>
              <a:rPr lang="fr-FR" dirty="0"/>
              <a:t>Michel LOMBARD</a:t>
            </a:r>
          </a:p>
          <a:p>
            <a:pPr algn="ctr"/>
            <a:r>
              <a:rPr lang="fr-FR" dirty="0"/>
              <a:t>2015</a:t>
            </a:r>
            <a:br>
              <a:rPr lang="fr-FR" dirty="0"/>
            </a:br>
            <a:endParaRPr lang="fr-FR" dirty="0"/>
          </a:p>
        </p:txBody>
      </p:sp>
      <p:pic>
        <p:nvPicPr>
          <p:cNvPr id="21" name="Image 20" descr="Une image contenant personne, intérieur, souriant&#10;&#10;Description générée automatiquement">
            <a:extLst>
              <a:ext uri="{FF2B5EF4-FFF2-40B4-BE49-F238E27FC236}">
                <a16:creationId xmlns:a16="http://schemas.microsoft.com/office/drawing/2014/main" id="{73A6892A-1807-81CF-D063-6DFC90D45A32}"/>
              </a:ext>
            </a:extLst>
          </p:cNvPr>
          <p:cNvPicPr>
            <a:picLocks noChangeAspect="1"/>
          </p:cNvPicPr>
          <p:nvPr/>
        </p:nvPicPr>
        <p:blipFill>
          <a:blip r:embed="rId4"/>
          <a:stretch>
            <a:fillRect/>
          </a:stretch>
        </p:blipFill>
        <p:spPr>
          <a:xfrm>
            <a:off x="1066800" y="681754"/>
            <a:ext cx="3220105" cy="4186137"/>
          </a:xfrm>
          <a:prstGeom prst="rect">
            <a:avLst/>
          </a:prstGeom>
        </p:spPr>
      </p:pic>
      <p:pic>
        <p:nvPicPr>
          <p:cNvPr id="23" name="Image 22">
            <a:extLst>
              <a:ext uri="{FF2B5EF4-FFF2-40B4-BE49-F238E27FC236}">
                <a16:creationId xmlns:a16="http://schemas.microsoft.com/office/drawing/2014/main" id="{DB18E784-AF34-18F8-C179-CBB11455D833}"/>
              </a:ext>
            </a:extLst>
          </p:cNvPr>
          <p:cNvPicPr>
            <a:picLocks noChangeAspect="1"/>
          </p:cNvPicPr>
          <p:nvPr/>
        </p:nvPicPr>
        <p:blipFill>
          <a:blip r:embed="rId5"/>
          <a:stretch>
            <a:fillRect/>
          </a:stretch>
        </p:blipFill>
        <p:spPr>
          <a:xfrm>
            <a:off x="4485947" y="681754"/>
            <a:ext cx="3220105" cy="4186137"/>
          </a:xfrm>
          <a:prstGeom prst="rect">
            <a:avLst/>
          </a:prstGeom>
        </p:spPr>
      </p:pic>
      <p:pic>
        <p:nvPicPr>
          <p:cNvPr id="25" name="Image 24" descr="Une image contenant homme, mur, personne, intérieur&#10;&#10;Description générée automatiquement">
            <a:extLst>
              <a:ext uri="{FF2B5EF4-FFF2-40B4-BE49-F238E27FC236}">
                <a16:creationId xmlns:a16="http://schemas.microsoft.com/office/drawing/2014/main" id="{8E86C59B-1596-26B4-4BD7-971E2968AC7D}"/>
              </a:ext>
            </a:extLst>
          </p:cNvPr>
          <p:cNvPicPr>
            <a:picLocks noChangeAspect="1"/>
          </p:cNvPicPr>
          <p:nvPr/>
        </p:nvPicPr>
        <p:blipFill>
          <a:blip r:embed="rId6"/>
          <a:stretch>
            <a:fillRect/>
          </a:stretch>
        </p:blipFill>
        <p:spPr>
          <a:xfrm>
            <a:off x="7968338" y="681753"/>
            <a:ext cx="3220105" cy="4186137"/>
          </a:xfrm>
          <a:prstGeom prst="rect">
            <a:avLst/>
          </a:prstGeom>
        </p:spPr>
      </p:pic>
    </p:spTree>
    <p:extLst>
      <p:ext uri="{BB962C8B-B14F-4D97-AF65-F5344CB8AC3E}">
        <p14:creationId xmlns:p14="http://schemas.microsoft.com/office/powerpoint/2010/main" val="383377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descr="LOUIS MERMET&#10;">
            <a:extLst>
              <a:ext uri="{FF2B5EF4-FFF2-40B4-BE49-F238E27FC236}">
                <a16:creationId xmlns:a16="http://schemas.microsoft.com/office/drawing/2014/main" id="{4B0D2FBC-A0A3-7A21-A582-DE100EBC1603}"/>
              </a:ext>
            </a:extLst>
          </p:cNvPr>
          <p:cNvSpPr txBox="1"/>
          <p:nvPr/>
        </p:nvSpPr>
        <p:spPr>
          <a:xfrm>
            <a:off x="1032470" y="5497976"/>
            <a:ext cx="2967134" cy="923330"/>
          </a:xfrm>
          <a:prstGeom prst="rect">
            <a:avLst/>
          </a:prstGeom>
          <a:noFill/>
        </p:spPr>
        <p:txBody>
          <a:bodyPr wrap="square" rtlCol="0">
            <a:spAutoFit/>
          </a:bodyPr>
          <a:lstStyle/>
          <a:p>
            <a:pPr algn="ctr"/>
            <a:r>
              <a:rPr lang="fr-FR" dirty="0"/>
              <a:t>Jean-Pierre PARODI </a:t>
            </a:r>
          </a:p>
          <a:p>
            <a:pPr algn="ctr"/>
            <a:r>
              <a:rPr lang="fr-FR" dirty="0"/>
              <a:t>2015</a:t>
            </a:r>
            <a:br>
              <a:rPr lang="fr-FR" dirty="0"/>
            </a:br>
            <a:endParaRPr lang="fr-FR" dirty="0"/>
          </a:p>
        </p:txBody>
      </p:sp>
      <p:pic>
        <p:nvPicPr>
          <p:cNvPr id="4" name="Image 3" descr="Une image contenant homme, personne, intérieur, complet&#10;&#10;Description générée automatiquement">
            <a:extLst>
              <a:ext uri="{FF2B5EF4-FFF2-40B4-BE49-F238E27FC236}">
                <a16:creationId xmlns:a16="http://schemas.microsoft.com/office/drawing/2014/main" id="{7447695F-BFEA-ACAC-34CC-BFE9CF26E117}"/>
              </a:ext>
            </a:extLst>
          </p:cNvPr>
          <p:cNvPicPr>
            <a:picLocks noChangeAspect="1"/>
          </p:cNvPicPr>
          <p:nvPr/>
        </p:nvPicPr>
        <p:blipFill>
          <a:blip r:embed="rId4"/>
          <a:stretch>
            <a:fillRect/>
          </a:stretch>
        </p:blipFill>
        <p:spPr>
          <a:xfrm>
            <a:off x="905985" y="880158"/>
            <a:ext cx="3220105" cy="4186140"/>
          </a:xfrm>
          <a:prstGeom prst="rect">
            <a:avLst/>
          </a:prstGeom>
        </p:spPr>
      </p:pic>
      <p:pic>
        <p:nvPicPr>
          <p:cNvPr id="7" name="Image 6" descr="Une image contenant texte, journal, reçu&#10;&#10;Description générée automatiquement">
            <a:extLst>
              <a:ext uri="{FF2B5EF4-FFF2-40B4-BE49-F238E27FC236}">
                <a16:creationId xmlns:a16="http://schemas.microsoft.com/office/drawing/2014/main" id="{2EFC7995-33A5-9401-E206-48DE0C360891}"/>
              </a:ext>
            </a:extLst>
          </p:cNvPr>
          <p:cNvPicPr>
            <a:picLocks noChangeAspect="1"/>
          </p:cNvPicPr>
          <p:nvPr/>
        </p:nvPicPr>
        <p:blipFill>
          <a:blip r:embed="rId5"/>
          <a:stretch>
            <a:fillRect/>
          </a:stretch>
        </p:blipFill>
        <p:spPr>
          <a:xfrm>
            <a:off x="4517186" y="1199789"/>
            <a:ext cx="6953250" cy="3475727"/>
          </a:xfrm>
          <a:prstGeom prst="rect">
            <a:avLst/>
          </a:prstGeom>
        </p:spPr>
      </p:pic>
    </p:spTree>
    <p:extLst>
      <p:ext uri="{BB962C8B-B14F-4D97-AF65-F5344CB8AC3E}">
        <p14:creationId xmlns:p14="http://schemas.microsoft.com/office/powerpoint/2010/main" val="3920238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4285888_TF78829772.potx" id="{7FF77C22-D20B-4F2D-9A10-32D08E7C4556}" vid="{5E6D8FDB-42C8-4F55-9356-BD460FE84F1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0.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8.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9.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F3B215-496E-4790-A364-7C1C46DEC771}">
  <ds:schemaRef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3.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{ED2CA98F-869B-4B60-9198-071941773E0F}tf78829772_win32</Template>
  <TotalTime>0</TotalTime>
  <Words>1477</Words>
  <Application>Microsoft Office PowerPoint</Application>
  <PresentationFormat>Grand écran</PresentationFormat>
  <Paragraphs>106</Paragraphs>
  <Slides>18</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-apple-system</vt:lpstr>
      <vt:lpstr>Arial</vt:lpstr>
      <vt:lpstr>Calibri</vt:lpstr>
      <vt:lpstr>Garamond</vt:lpstr>
      <vt:lpstr>Georgia</vt:lpstr>
      <vt:lpstr>Georgia Pro</vt:lpstr>
      <vt:lpstr>Sagona Book</vt:lpstr>
      <vt:lpstr>Sagona ExtraLight</vt:lpstr>
      <vt:lpstr>SavonVTI</vt:lpstr>
      <vt:lpstr>In memoriam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memoriam</dc:title>
  <dc:creator>Jean GAIDA</dc:creator>
  <cp:lastModifiedBy>Jean GAIDA</cp:lastModifiedBy>
  <cp:revision>20</cp:revision>
  <dcterms:created xsi:type="dcterms:W3CDTF">2022-08-30T16:35:37Z</dcterms:created>
  <dcterms:modified xsi:type="dcterms:W3CDTF">2025-09-19T08:06:51Z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